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21.xml" ContentType="application/vnd.openxmlformats-officedocument.presentationml.slide+xml"/>
  <Override PartName="/ppt/slides/slide31.xml" ContentType="application/vnd.openxmlformats-officedocument.presentationml.slide+xml"/>
  <Override PartName="/ppt/slides/slide29.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Layouts/slideLayout14.xml" ContentType="application/vnd.openxmlformats-officedocument.presentationml.slideLayou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13.xml" ContentType="application/vnd.openxmlformats-officedocument.presentationml.slideLayout+xml"/>
  <Override PartName="/ppt/notesSlides/notesSlide21.xml" ContentType="application/vnd.openxmlformats-officedocument.presentationml.notesSlide+xml"/>
  <Override PartName="/ppt/slideLayouts/slideLayout11.xml" ContentType="application/vnd.openxmlformats-officedocument.presentationml.slideLayout+xml"/>
  <Override PartName="/ppt/notesSlides/notesSlide20.xml" ContentType="application/vnd.openxmlformats-officedocument.presentationml.notesSlide+xml"/>
  <Override PartName="/ppt/slideLayouts/slideLayout12.xml" ContentType="application/vnd.openxmlformats-officedocument.presentationml.slideLayout+xml"/>
  <Override PartName="/ppt/notesSlides/notesSlide14.xml" ContentType="application/vnd.openxmlformats-officedocument.presentationml.notesSlide+xml"/>
  <Override PartName="/ppt/slideLayouts/slideLayout15.xml" ContentType="application/vnd.openxmlformats-officedocument.presentationml.slideLayout+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2.xml" ContentType="application/vnd.openxmlformats-officedocument.presentationml.notesSlide+xml"/>
  <Override PartName="/ppt/notesSlides/notesSlide1.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22.xml" ContentType="application/vnd.openxmlformats-officedocument.presentationml.notesSlide+xml"/>
  <Override PartName="/ppt/slideLayouts/slideLayout9.xml" ContentType="application/vnd.openxmlformats-officedocument.presentationml.slideLayout+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notesSlides/notesSlide31.xml" ContentType="application/vnd.openxmlformats-officedocument.presentationml.notesSlide+xml"/>
  <Override PartName="/ppt/notesSlides/notesSlide29.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8.xml" ContentType="application/vnd.openxmlformats-officedocument.presentationml.notesSlide+xml"/>
  <Override PartName="/ppt/notesSlides/notesSlide30.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0"/>
  </p:notesMasterIdLst>
  <p:sldIdLst>
    <p:sldId id="256" r:id="rId2"/>
    <p:sldId id="315" r:id="rId3"/>
    <p:sldId id="346" r:id="rId4"/>
    <p:sldId id="316" r:id="rId5"/>
    <p:sldId id="344" r:id="rId6"/>
    <p:sldId id="338" r:id="rId7"/>
    <p:sldId id="339" r:id="rId8"/>
    <p:sldId id="343" r:id="rId9"/>
    <p:sldId id="317" r:id="rId10"/>
    <p:sldId id="345" r:id="rId11"/>
    <p:sldId id="320" r:id="rId12"/>
    <p:sldId id="319" r:id="rId13"/>
    <p:sldId id="324" r:id="rId14"/>
    <p:sldId id="318" r:id="rId15"/>
    <p:sldId id="347" r:id="rId16"/>
    <p:sldId id="322" r:id="rId17"/>
    <p:sldId id="321" r:id="rId18"/>
    <p:sldId id="323" r:id="rId19"/>
    <p:sldId id="348" r:id="rId20"/>
    <p:sldId id="325" r:id="rId21"/>
    <p:sldId id="327" r:id="rId22"/>
    <p:sldId id="326" r:id="rId23"/>
    <p:sldId id="328" r:id="rId24"/>
    <p:sldId id="329" r:id="rId25"/>
    <p:sldId id="349" r:id="rId26"/>
    <p:sldId id="330" r:id="rId27"/>
    <p:sldId id="331" r:id="rId28"/>
    <p:sldId id="340" r:id="rId29"/>
    <p:sldId id="332" r:id="rId30"/>
    <p:sldId id="350" r:id="rId31"/>
    <p:sldId id="351" r:id="rId32"/>
    <p:sldId id="334" r:id="rId33"/>
    <p:sldId id="336" r:id="rId34"/>
    <p:sldId id="335" r:id="rId35"/>
    <p:sldId id="337" r:id="rId36"/>
    <p:sldId id="352" r:id="rId37"/>
    <p:sldId id="333" r:id="rId38"/>
    <p:sldId id="342" r:id="rId3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128"/>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128"/>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128"/>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128"/>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128"/>
        <a:cs typeface="+mn-cs"/>
      </a:defRPr>
    </a:lvl5pPr>
    <a:lvl6pPr marL="2286000" algn="l" defTabSz="914400" rtl="0" eaLnBrk="1" latinLnBrk="0" hangingPunct="1">
      <a:defRPr sz="2400" kern="1200">
        <a:solidFill>
          <a:schemeClr val="tx1"/>
        </a:solidFill>
        <a:latin typeface="Times New Roman" charset="0"/>
        <a:ea typeface="ＭＳ Ｐゴシック" charset="-128"/>
        <a:cs typeface="+mn-cs"/>
      </a:defRPr>
    </a:lvl6pPr>
    <a:lvl7pPr marL="2743200" algn="l" defTabSz="914400" rtl="0" eaLnBrk="1" latinLnBrk="0" hangingPunct="1">
      <a:defRPr sz="2400" kern="1200">
        <a:solidFill>
          <a:schemeClr val="tx1"/>
        </a:solidFill>
        <a:latin typeface="Times New Roman" charset="0"/>
        <a:ea typeface="ＭＳ Ｐゴシック" charset="-128"/>
        <a:cs typeface="+mn-cs"/>
      </a:defRPr>
    </a:lvl7pPr>
    <a:lvl8pPr marL="3200400" algn="l" defTabSz="914400" rtl="0" eaLnBrk="1" latinLnBrk="0" hangingPunct="1">
      <a:defRPr sz="2400" kern="1200">
        <a:solidFill>
          <a:schemeClr val="tx1"/>
        </a:solidFill>
        <a:latin typeface="Times New Roman" charset="0"/>
        <a:ea typeface="ＭＳ Ｐゴシック" charset="-128"/>
        <a:cs typeface="+mn-cs"/>
      </a:defRPr>
    </a:lvl8pPr>
    <a:lvl9pPr marL="3657600" algn="l" defTabSz="914400" rtl="0" eaLnBrk="1" latinLnBrk="0" hangingPunct="1">
      <a:defRPr sz="24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45" autoAdjust="0"/>
    <p:restoredTop sz="61592" autoAdjust="0"/>
  </p:normalViewPr>
  <p:slideViewPr>
    <p:cSldViewPr>
      <p:cViewPr varScale="1">
        <p:scale>
          <a:sx n="71" d="100"/>
          <a:sy n="71" d="100"/>
        </p:scale>
        <p:origin x="2376" y="78"/>
      </p:cViewPr>
      <p:guideLst>
        <p:guide orient="horz" pos="2160"/>
        <p:guide pos="2880"/>
      </p:guideLst>
    </p:cSldViewPr>
  </p:slideViewPr>
  <p:outlineViewPr>
    <p:cViewPr>
      <p:scale>
        <a:sx n="33" d="100"/>
        <a:sy n="33" d="100"/>
      </p:scale>
      <p:origin x="0" y="13896"/>
    </p:cViewPr>
  </p:outlineViewPr>
  <p:notesTextViewPr>
    <p:cViewPr>
      <p:scale>
        <a:sx n="100" d="100"/>
        <a:sy n="100" d="100"/>
      </p:scale>
      <p:origin x="0" y="0"/>
    </p:cViewPr>
  </p:notesTextViewPr>
  <p:sorterViewPr>
    <p:cViewPr varScale="1">
      <p:scale>
        <a:sx n="1" d="1"/>
        <a:sy n="1" d="1"/>
      </p:scale>
      <p:origin x="0" y="24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US" dirty="0"/>
          </a:p>
        </p:txBody>
      </p:sp>
      <p:sp>
        <p:nvSpPr>
          <p:cNvPr id="296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US" dirty="0"/>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dirty="0"/>
          </a:p>
        </p:txBody>
      </p:sp>
      <p:sp>
        <p:nvSpPr>
          <p:cNvPr id="297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6A341AE-0311-4E69-8CC0-1F79EE261377}" type="slidenum">
              <a:rPr lang="en-US"/>
              <a:pPr>
                <a:defRPr/>
              </a:pPr>
              <a:t>‹#›</a:t>
            </a:fld>
            <a:endParaRPr lang="en-US" dirty="0"/>
          </a:p>
        </p:txBody>
      </p:sp>
    </p:spTree>
    <p:extLst>
      <p:ext uri="{BB962C8B-B14F-4D97-AF65-F5344CB8AC3E}">
        <p14:creationId xmlns:p14="http://schemas.microsoft.com/office/powerpoint/2010/main" val="8659523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F951026-D9B6-4A45-91E0-C30B093BC376}" type="slidenum">
              <a:rPr lang="en-US" smtClean="0"/>
              <a:pPr/>
              <a:t>1</a:t>
            </a:fld>
            <a:endParaRPr 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en-US" baseline="0" dirty="0" smtClean="0"/>
              <a:t>This report is a consolidated effort of the Pierce County EMS Chief’s and </a:t>
            </a:r>
            <a:r>
              <a:rPr lang="en-US" baseline="0" dirty="0" err="1" smtClean="0"/>
              <a:t>MSOs</a:t>
            </a:r>
            <a:r>
              <a:rPr lang="en-US" baseline="0" dirty="0" smtClean="0"/>
              <a:t> ~</a:t>
            </a:r>
          </a:p>
          <a:p>
            <a:endParaRPr lang="en-US" baseline="0" dirty="0" smtClean="0"/>
          </a:p>
          <a:p>
            <a:endParaRPr lang="en-US" baseline="0" dirty="0" smtClean="0"/>
          </a:p>
          <a:p>
            <a:r>
              <a:rPr lang="en-US" baseline="0" dirty="0" smtClean="0"/>
              <a:t>This program is available for everyone to utilize ~</a:t>
            </a:r>
          </a:p>
          <a:p>
            <a:endParaRPr lang="en-US" baseline="0" dirty="0" smtClean="0"/>
          </a:p>
          <a:p>
            <a:r>
              <a:rPr lang="en-US" baseline="0" dirty="0" smtClean="0"/>
              <a:t>Copies have been given to each MSO and can be emailed to anyone here upon request.</a:t>
            </a:r>
          </a:p>
          <a:p>
            <a:endParaRPr lang="en-US" dirty="0" smtClean="0"/>
          </a:p>
        </p:txBody>
      </p:sp>
    </p:spTree>
    <p:extLst>
      <p:ext uri="{BB962C8B-B14F-4D97-AF65-F5344CB8AC3E}">
        <p14:creationId xmlns:p14="http://schemas.microsoft.com/office/powerpoint/2010/main" val="1389779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Lastly, we will need to provide our patients with a positive experience.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patients overall satisfaction will be included in how providers are compensated for their efforts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Our customers and patients will need to provide feedback on how we cared for them   </a:t>
            </a:r>
          </a:p>
          <a:p>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10</a:t>
            </a:fld>
            <a:endParaRPr lang="en-US" dirty="0"/>
          </a:p>
        </p:txBody>
      </p:sp>
    </p:spTree>
    <p:extLst>
      <p:ext uri="{BB962C8B-B14F-4D97-AF65-F5344CB8AC3E}">
        <p14:creationId xmlns:p14="http://schemas.microsoft.com/office/powerpoint/2010/main" val="907662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single hospital,</a:t>
            </a:r>
            <a:r>
              <a:rPr lang="en-US" baseline="0" dirty="0" smtClean="0"/>
              <a:t> like SJMC pictured here, will become part of their much larger parent organization …. </a:t>
            </a:r>
          </a:p>
          <a:p>
            <a:r>
              <a:rPr lang="en-US" baseline="0" dirty="0" smtClean="0"/>
              <a:t>The Franciscan's ~  The Franciscan Health Network will become an Accountable Care Organization (ACO)</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11</a:t>
            </a:fld>
            <a:endParaRPr lang="en-US" dirty="0"/>
          </a:p>
        </p:txBody>
      </p:sp>
    </p:spTree>
    <p:extLst>
      <p:ext uri="{BB962C8B-B14F-4D97-AF65-F5344CB8AC3E}">
        <p14:creationId xmlns:p14="http://schemas.microsoft.com/office/powerpoint/2010/main" val="4279542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ACO</a:t>
            </a:r>
            <a:r>
              <a:rPr lang="en-US" baseline="0" dirty="0" smtClean="0"/>
              <a:t> will manage EVERY aspect of a patients healthcare needs ~ </a:t>
            </a:r>
          </a:p>
          <a:p>
            <a:r>
              <a:rPr lang="en-US" baseline="0" dirty="0" smtClean="0"/>
              <a:t>They will operate under a Shared Risk – Shared Savings Plan</a:t>
            </a:r>
          </a:p>
          <a:p>
            <a:endParaRPr lang="en-US" baseline="0" dirty="0" smtClean="0"/>
          </a:p>
          <a:p>
            <a:r>
              <a:rPr lang="en-US" baseline="0" dirty="0" smtClean="0"/>
              <a:t>Primary Care and Specialty Practices all linked together</a:t>
            </a:r>
          </a:p>
          <a:p>
            <a:r>
              <a:rPr lang="en-US" baseline="0" dirty="0" smtClean="0"/>
              <a:t>Insurance and Financial Reimbursement</a:t>
            </a:r>
          </a:p>
          <a:p>
            <a:r>
              <a:rPr lang="en-US" baseline="0" dirty="0" smtClean="0"/>
              <a:t>Lab Work – Radiology – Anesthesia – Physical Therapy – Home Health Care – ETC….. </a:t>
            </a:r>
          </a:p>
          <a:p>
            <a:endParaRPr lang="en-US" baseline="0" dirty="0" smtClean="0"/>
          </a:p>
          <a:p>
            <a:r>
              <a:rPr lang="en-US" baseline="0" dirty="0" smtClean="0"/>
              <a:t>Quality Care using Evidence Based Medicine …..and Patient Satisfaction will be the requirements for payment…..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12</a:t>
            </a:fld>
            <a:endParaRPr lang="en-US" dirty="0"/>
          </a:p>
        </p:txBody>
      </p:sp>
    </p:spTree>
    <p:extLst>
      <p:ext uri="{BB962C8B-B14F-4D97-AF65-F5344CB8AC3E}">
        <p14:creationId xmlns:p14="http://schemas.microsoft.com/office/powerpoint/2010/main" val="4132584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Franciscan’s were the first to officially apply -  Group Health (A Managed Care Organization) has been around for a long time is already considered to be like an ACO and has been serving as a model program for the rest of healthcare to follow</a:t>
            </a:r>
          </a:p>
          <a:p>
            <a:endParaRPr lang="en-US" baseline="0" dirty="0" smtClean="0"/>
          </a:p>
          <a:p>
            <a:r>
              <a:rPr lang="en-US" baseline="0" dirty="0" smtClean="0"/>
              <a:t>MultiCare and The University of Washington will most likely be the next ACOs in our area ~</a:t>
            </a:r>
          </a:p>
          <a:p>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13</a:t>
            </a:fld>
            <a:endParaRPr lang="en-US" dirty="0"/>
          </a:p>
        </p:txBody>
      </p:sp>
    </p:spTree>
    <p:extLst>
      <p:ext uri="{BB962C8B-B14F-4D97-AF65-F5344CB8AC3E}">
        <p14:creationId xmlns:p14="http://schemas.microsoft.com/office/powerpoint/2010/main" val="484319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smtClean="0">
                <a:solidFill>
                  <a:schemeClr val="tx1"/>
                </a:solidFill>
                <a:latin typeface="Times New Roman" charset="0"/>
                <a:ea typeface="ＭＳ Ｐゴシック" charset="-128"/>
                <a:cs typeface="+mn-cs"/>
              </a:rPr>
              <a:t>Prior to 1965, nearly half of the elderly had no health insurance and many others had inadequate coverage. Medicare was enacted to help assure that virtually all citizens age 65 or older would have health care coverage. </a:t>
            </a:r>
          </a:p>
          <a:p>
            <a:endParaRPr kumimoji="1" lang="en-US" sz="1200" kern="1200" dirty="0" smtClean="0">
              <a:solidFill>
                <a:schemeClr val="tx1"/>
              </a:solidFill>
              <a:latin typeface="Times New Roman" charset="0"/>
              <a:ea typeface="ＭＳ Ｐゴシック" charset="-128"/>
              <a:cs typeface="+mn-cs"/>
            </a:endParaRPr>
          </a:p>
          <a:p>
            <a:r>
              <a:rPr kumimoji="1" lang="en-US" sz="1200" kern="1200" dirty="0" smtClean="0">
                <a:solidFill>
                  <a:schemeClr val="tx1"/>
                </a:solidFill>
                <a:latin typeface="Times New Roman" charset="0"/>
                <a:ea typeface="ＭＳ Ｐゴシック" charset="-128"/>
                <a:cs typeface="+mn-cs"/>
              </a:rPr>
              <a:t>On July 1, 1966, Medicare, authorized by title XVIII of the Social Security Act, offered health insurance to almost all Americans age 65 or older. Coverage consisted of hospital insurance (part A) and supplemental medical insurance (part B),</a:t>
            </a:r>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14</a:t>
            </a:fld>
            <a:endParaRPr lang="en-US" dirty="0"/>
          </a:p>
        </p:txBody>
      </p:sp>
    </p:spTree>
    <p:extLst>
      <p:ext uri="{BB962C8B-B14F-4D97-AF65-F5344CB8AC3E}">
        <p14:creationId xmlns:p14="http://schemas.microsoft.com/office/powerpoint/2010/main" val="1279541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look at all three parts of the Triple</a:t>
            </a:r>
            <a:r>
              <a:rPr lang="en-US" baseline="0" dirty="0" smtClean="0"/>
              <a:t> Aim you will see that Medicare and the other insurance companies will change how they reimburse for healthcare… </a:t>
            </a:r>
          </a:p>
          <a:p>
            <a:endParaRPr lang="en-US" baseline="0" dirty="0" smtClean="0"/>
          </a:p>
          <a:p>
            <a:r>
              <a:rPr lang="en-US" dirty="0" smtClean="0"/>
              <a:t>Pay</a:t>
            </a:r>
            <a:r>
              <a:rPr lang="en-US" baseline="0" dirty="0" smtClean="0"/>
              <a:t>ment for an individual services like having your hip replaced - </a:t>
            </a:r>
          </a:p>
          <a:p>
            <a:r>
              <a:rPr lang="en-US" baseline="0" dirty="0" smtClean="0"/>
              <a:t>Old method: Hospital and physician charge Medicare to replace your hip and stay in the hospital for three days – If you had a complication, like an infection in your incision site, your hospital stay would be increased and your doctor could also charge Medicare for treating your sepsis as well as your hip replacement….  A win win for the docs and hospitals…. But not so much for the patient.</a:t>
            </a:r>
          </a:p>
          <a:p>
            <a:endParaRPr lang="en-US" baseline="0" dirty="0" smtClean="0"/>
          </a:p>
          <a:p>
            <a:r>
              <a:rPr lang="en-US" baseline="0" dirty="0" smtClean="0"/>
              <a:t>If they “bundle” services…..</a:t>
            </a:r>
          </a:p>
          <a:p>
            <a:r>
              <a:rPr lang="en-US" baseline="0" dirty="0" smtClean="0"/>
              <a:t>With the new method, Medicare may pay Accountable Care Organization ( ACO ) for the hip replacement and the three days in the hospital.  A one time fee ~ If the patient has a complication and their hospital stay is extended …. Those days will not be reimbursed… In fact… If the patient is released from the hospital and they develop a complication like an infection at home and they need to be readmitted with a 30 day window from their initial release date, the hospital and the doctor will not receive any reimbursement for their errors and will loose money in the long run….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15</a:t>
            </a:fld>
            <a:endParaRPr lang="en-US" dirty="0"/>
          </a:p>
        </p:txBody>
      </p:sp>
    </p:spTree>
    <p:extLst>
      <p:ext uri="{BB962C8B-B14F-4D97-AF65-F5344CB8AC3E}">
        <p14:creationId xmlns:p14="http://schemas.microsoft.com/office/powerpoint/2010/main" val="1279541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not known how Medicare will pay for healthcare</a:t>
            </a:r>
            <a:r>
              <a:rPr lang="en-US" baseline="0" dirty="0" smtClean="0"/>
              <a:t> in the months ahead.  It is anticipated they will pay the ACOs based on the total number of Medicare patients they serve ~ Capitated </a:t>
            </a:r>
          </a:p>
          <a:p>
            <a:endParaRPr lang="en-US" baseline="0" dirty="0" smtClean="0"/>
          </a:p>
          <a:p>
            <a:r>
              <a:rPr lang="en-US" baseline="0" dirty="0" smtClean="0"/>
              <a:t>Medicare may also elect to pay for a Bundle of Care centered around their initial diagnosis….   </a:t>
            </a:r>
          </a:p>
          <a:p>
            <a:endParaRPr lang="en-US" baseline="0" dirty="0" smtClean="0"/>
          </a:p>
          <a:p>
            <a:r>
              <a:rPr lang="en-US" baseline="0" dirty="0" smtClean="0"/>
              <a:t>Payment to the ACO may be reduced because the patient reported a bad experience  ~ </a:t>
            </a:r>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16</a:t>
            </a:fld>
            <a:endParaRPr lang="en-US" dirty="0"/>
          </a:p>
        </p:txBody>
      </p:sp>
    </p:spTree>
    <p:extLst>
      <p:ext uri="{BB962C8B-B14F-4D97-AF65-F5344CB8AC3E}">
        <p14:creationId xmlns:p14="http://schemas.microsoft.com/office/powerpoint/2010/main" val="672153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ACOs recognize</a:t>
            </a:r>
            <a:r>
              <a:rPr lang="en-US" baseline="0" dirty="0" smtClean="0"/>
              <a:t> the most expensive area in healthcare is Inpatient Service </a:t>
            </a:r>
          </a:p>
          <a:p>
            <a:endParaRPr lang="en-US" baseline="0" dirty="0" smtClean="0"/>
          </a:p>
          <a:p>
            <a:r>
              <a:rPr lang="en-US" baseline="0" dirty="0" smtClean="0"/>
              <a:t>Of all the hospital services the Emergency Department is the most expensive to provide</a:t>
            </a:r>
          </a:p>
          <a:p>
            <a:endParaRPr lang="en-US" baseline="0" dirty="0" smtClean="0"/>
          </a:p>
          <a:p>
            <a:r>
              <a:rPr lang="en-US" baseline="0" dirty="0" smtClean="0"/>
              <a:t>Their goals will be to reduce and improve In-Hospital care </a:t>
            </a:r>
          </a:p>
          <a:p>
            <a:endParaRPr lang="en-US" baseline="0" dirty="0" smtClean="0"/>
          </a:p>
          <a:p>
            <a:r>
              <a:rPr lang="en-US" baseline="0" dirty="0" smtClean="0"/>
              <a:t>Keep patients who don’t need to be in the ED out of the ED and serviced in better ways…. Urgent Cares for example</a:t>
            </a:r>
          </a:p>
          <a:p>
            <a:endParaRPr lang="en-US" baseline="0" dirty="0" smtClean="0"/>
          </a:p>
          <a:p>
            <a:r>
              <a:rPr lang="en-US" baseline="0" dirty="0" smtClean="0"/>
              <a:t>Improve Out-Patient care and Home Care so patients will not be readmitted to the hospital once released….</a:t>
            </a:r>
          </a:p>
          <a:p>
            <a:endParaRPr lang="en-US" baseline="0" dirty="0" smtClean="0"/>
          </a:p>
          <a:p>
            <a:r>
              <a:rPr lang="en-US" baseline="0" dirty="0" smtClean="0"/>
              <a:t>They will be very reluctant to pay for EMS that brings patients to the ED if they don’t need it ~  </a:t>
            </a:r>
          </a:p>
          <a:p>
            <a:r>
              <a:rPr lang="en-US" baseline="0" dirty="0" smtClean="0"/>
              <a:t>And right now … That’s all we do.   </a:t>
            </a:r>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17</a:t>
            </a:fld>
            <a:endParaRPr lang="en-US" dirty="0"/>
          </a:p>
        </p:txBody>
      </p:sp>
    </p:spTree>
    <p:extLst>
      <p:ext uri="{BB962C8B-B14F-4D97-AF65-F5344CB8AC3E}">
        <p14:creationId xmlns:p14="http://schemas.microsoft.com/office/powerpoint/2010/main" val="3344242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question is :  Where does EMS fit in…..  </a:t>
            </a:r>
          </a:p>
          <a:p>
            <a:endParaRPr lang="en-US" baseline="0" dirty="0" smtClean="0"/>
          </a:p>
          <a:p>
            <a:r>
              <a:rPr lang="en-US" baseline="0" dirty="0" smtClean="0"/>
              <a:t>EMS is barely mentioned in the ACA – </a:t>
            </a:r>
          </a:p>
          <a:p>
            <a:endParaRPr lang="en-US" baseline="0" dirty="0" smtClean="0"/>
          </a:p>
          <a:p>
            <a:r>
              <a:rPr lang="en-US" baseline="0" dirty="0" smtClean="0"/>
              <a:t>But the ACO’s recognize that EMS is currently ~ and will continue to be ~ the patient’s primary access into the system</a:t>
            </a:r>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18</a:t>
            </a:fld>
            <a:endParaRPr lang="en-US" dirty="0"/>
          </a:p>
        </p:txBody>
      </p:sp>
    </p:spTree>
    <p:extLst>
      <p:ext uri="{BB962C8B-B14F-4D97-AF65-F5344CB8AC3E}">
        <p14:creationId xmlns:p14="http://schemas.microsoft.com/office/powerpoint/2010/main" val="3347492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EMS and in our case the Fire Service is who people</a:t>
            </a:r>
            <a:r>
              <a:rPr lang="en-US" baseline="0" dirty="0" smtClean="0"/>
              <a:t> call when they need help.  </a:t>
            </a:r>
          </a:p>
          <a:p>
            <a:endParaRPr lang="en-US" baseline="0" dirty="0" smtClean="0"/>
          </a:p>
          <a:p>
            <a:r>
              <a:rPr lang="en-US" baseline="0" dirty="0" smtClean="0"/>
              <a:t>We respond to all calls….. We are currently positioned throughout the county to provide rapid response to all populations</a:t>
            </a:r>
          </a:p>
          <a:p>
            <a:endParaRPr lang="en-US" baseline="0" dirty="0" smtClean="0"/>
          </a:p>
          <a:p>
            <a:r>
              <a:rPr lang="en-US" baseline="0" dirty="0" smtClean="0"/>
              <a:t>We are the Trusted ~ Go To ~ Organization the community depends on 24/7 </a:t>
            </a:r>
          </a:p>
          <a:p>
            <a:endParaRPr lang="en-US" baseline="0" dirty="0" smtClean="0"/>
          </a:p>
          <a:p>
            <a:r>
              <a:rPr lang="en-US" baseline="0" dirty="0" smtClean="0"/>
              <a:t>We are ~ or can be ~ the ACOs first point of contact</a:t>
            </a:r>
          </a:p>
          <a:p>
            <a:endParaRPr lang="en-US" baseline="0" dirty="0" smtClean="0"/>
          </a:p>
          <a:p>
            <a:r>
              <a:rPr lang="en-US" baseline="0" dirty="0" smtClean="0"/>
              <a:t>We can do it all …… If we want to….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19</a:t>
            </a:fld>
            <a:endParaRPr lang="en-US" dirty="0"/>
          </a:p>
        </p:txBody>
      </p:sp>
    </p:spTree>
    <p:extLst>
      <p:ext uri="{BB962C8B-B14F-4D97-AF65-F5344CB8AC3E}">
        <p14:creationId xmlns:p14="http://schemas.microsoft.com/office/powerpoint/2010/main" val="3939801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2</a:t>
            </a:fld>
            <a:endParaRPr lang="en-US" dirty="0"/>
          </a:p>
        </p:txBody>
      </p:sp>
    </p:spTree>
    <p:extLst>
      <p:ext uri="{BB962C8B-B14F-4D97-AF65-F5344CB8AC3E}">
        <p14:creationId xmlns:p14="http://schemas.microsoft.com/office/powerpoint/2010/main" val="68036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Mobile</a:t>
            </a:r>
            <a:r>
              <a:rPr lang="en-US" baseline="0" dirty="0" smtClean="0"/>
              <a:t> Integrated Health Care Services is what Emergency Medical Services is turning into </a:t>
            </a:r>
          </a:p>
          <a:p>
            <a:endParaRPr lang="en-US" baseline="0" dirty="0" smtClean="0"/>
          </a:p>
          <a:p>
            <a:r>
              <a:rPr lang="en-US" baseline="0" dirty="0" smtClean="0"/>
              <a:t>Mobile Integrated Health Care will continue to provide Advanced Emergency Medical Care and Transport when needed</a:t>
            </a:r>
          </a:p>
          <a:p>
            <a:r>
              <a:rPr lang="en-US" baseline="0" dirty="0" smtClean="0"/>
              <a:t>People will still crash their cars and shoot each other, have heart attacks and strokes etc… So the emergent 911 calls will NOT go away.  </a:t>
            </a:r>
          </a:p>
          <a:p>
            <a:endParaRPr lang="en-US" baseline="0" dirty="0" smtClean="0"/>
          </a:p>
          <a:p>
            <a:r>
              <a:rPr lang="en-US" baseline="0" dirty="0" smtClean="0"/>
              <a:t>New to the current system will be the Community Paramedic </a:t>
            </a:r>
          </a:p>
          <a:p>
            <a:r>
              <a:rPr lang="en-US" baseline="0" dirty="0" smtClean="0"/>
              <a:t>This will be an experienced (Seasoned) paramedic who wants to EXPAND their role to Primary Care Medicine.</a:t>
            </a:r>
          </a:p>
          <a:p>
            <a:endParaRPr lang="en-US" baseline="0" dirty="0" smtClean="0"/>
          </a:p>
          <a:p>
            <a:r>
              <a:rPr lang="en-US" baseline="0" dirty="0" smtClean="0"/>
              <a:t>The Community Paramedic will be an extension of the ACO’s Primary Care Physician into the Out of Hospital setting</a:t>
            </a:r>
          </a:p>
          <a:p>
            <a:endParaRPr lang="en-US" baseline="0" dirty="0" smtClean="0"/>
          </a:p>
          <a:p>
            <a:r>
              <a:rPr lang="en-US" baseline="0" dirty="0" smtClean="0"/>
              <a:t>The Community Paramedic Program takes one semester to complete (14 credit Hours) Bellingham CC is working towards their accreditation to teach this program.</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20</a:t>
            </a:fld>
            <a:endParaRPr lang="en-US" dirty="0"/>
          </a:p>
        </p:txBody>
      </p:sp>
    </p:spTree>
    <p:extLst>
      <p:ext uri="{BB962C8B-B14F-4D97-AF65-F5344CB8AC3E}">
        <p14:creationId xmlns:p14="http://schemas.microsoft.com/office/powerpoint/2010/main" val="4142523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bundle of services we can provide starts with dispatch</a:t>
            </a:r>
            <a:r>
              <a:rPr lang="en-US" baseline="0" dirty="0" smtClean="0"/>
              <a:t> and our ability to triage calls to the most appropriate agency</a:t>
            </a:r>
          </a:p>
          <a:p>
            <a:r>
              <a:rPr lang="en-US" baseline="0" dirty="0" smtClean="0"/>
              <a:t>The use of Consulting RNs and Nurse Navigators as part of our dispatch system our the first step.  </a:t>
            </a:r>
          </a:p>
          <a:p>
            <a:endParaRPr lang="en-US" baseline="0" dirty="0" smtClean="0"/>
          </a:p>
          <a:p>
            <a:r>
              <a:rPr lang="en-US" baseline="0" dirty="0" smtClean="0"/>
              <a:t>Our EMTs and Paramedics currently provide High Quality Patient Assessments that our medical community has come to trust and rely on.   Examples:  Trauma – STEMI and Code NEURO activations</a:t>
            </a:r>
          </a:p>
          <a:p>
            <a:endParaRPr lang="en-US" baseline="0" dirty="0" smtClean="0"/>
          </a:p>
          <a:p>
            <a:r>
              <a:rPr lang="en-US" baseline="0" dirty="0" smtClean="0"/>
              <a:t>We also provide a variety of transport services, depending on the agency – Our current protocols allow for transport to the </a:t>
            </a:r>
          </a:p>
          <a:p>
            <a:r>
              <a:rPr lang="en-US" baseline="0" dirty="0" smtClean="0"/>
              <a:t>RRC – Sobering Center - Out of area Hospitals and Urgent Cares with Base Station approval - </a:t>
            </a:r>
          </a:p>
          <a:p>
            <a:endParaRPr lang="en-US" baseline="0" dirty="0" smtClean="0"/>
          </a:p>
          <a:p>
            <a:r>
              <a:rPr lang="en-US" baseline="0" dirty="0" smtClean="0"/>
              <a:t>Unlike other parts of the country – our paramedics are very comfortable with providing quality care and counseling and NOT transporting</a:t>
            </a:r>
          </a:p>
          <a:p>
            <a:endParaRPr lang="en-US" baseline="0" dirty="0" smtClean="0"/>
          </a:p>
          <a:p>
            <a:r>
              <a:rPr lang="en-US" baseline="0" dirty="0" smtClean="0"/>
              <a:t>Lastly, we will need to add the expanded services of Hospital Discharge and Well Patients follow up visits  </a:t>
            </a:r>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21</a:t>
            </a:fld>
            <a:endParaRPr lang="en-US" dirty="0"/>
          </a:p>
        </p:txBody>
      </p:sp>
    </p:spTree>
    <p:extLst>
      <p:ext uri="{BB962C8B-B14F-4D97-AF65-F5344CB8AC3E}">
        <p14:creationId xmlns:p14="http://schemas.microsoft.com/office/powerpoint/2010/main" val="3404946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In the months that lie ahead the newly formed ACOs and</a:t>
            </a:r>
            <a:r>
              <a:rPr lang="en-US" baseline="0" dirty="0" smtClean="0"/>
              <a:t> Managed Health Care Organizations will look at how they can best provide Out of Hospital care….  Their options may include:</a:t>
            </a:r>
          </a:p>
          <a:p>
            <a:endParaRPr lang="en-US" baseline="0" dirty="0" smtClean="0"/>
          </a:p>
          <a:p>
            <a:r>
              <a:rPr lang="en-US" dirty="0" smtClean="0"/>
              <a:t>They can contract with</a:t>
            </a:r>
            <a:r>
              <a:rPr lang="en-US" baseline="0" dirty="0" smtClean="0"/>
              <a:t> us….  After all we are currently providing most of the services they require ~ We are well positioned throughout the county – We are well respected by the citizens and the medical professionals in our area – We provide, but cannot prove, that we provide a high quality of patient care that our patients appreciate – </a:t>
            </a:r>
          </a:p>
          <a:p>
            <a:endParaRPr lang="en-US" baseline="0" dirty="0" smtClean="0"/>
          </a:p>
          <a:p>
            <a:r>
              <a:rPr lang="en-US" baseline="0" dirty="0" smtClean="0"/>
              <a:t>The Private Ambulance companies are ahead of us when it comes to positioning themselves as the go to agencies because they can do everything we can do for a lot less – Large conglomerate companies are buying ambulance services because they see them as an avenue to make a big profit – The private sector has a national / international support mechanism with much less ….. Political Overhead</a:t>
            </a:r>
          </a:p>
          <a:p>
            <a:endParaRPr lang="en-US" baseline="0" dirty="0" smtClean="0"/>
          </a:p>
          <a:p>
            <a:r>
              <a:rPr lang="en-US" baseline="0" dirty="0" smtClean="0"/>
              <a:t>Unlike our local hospitals, there are several hundred Hospital Owned and Operated EMS programs throughout the country… The hospital provides the education, they employee the EMTs - Paramedics and RNs to provide not only out of hospital care but they can supplement their in house staffing with these professionals when they aren’t on calls ~ Look at every other flight program in the country besides Air Lift NW -  </a:t>
            </a:r>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22</a:t>
            </a:fld>
            <a:endParaRPr lang="en-US" dirty="0"/>
          </a:p>
        </p:txBody>
      </p:sp>
    </p:spTree>
    <p:extLst>
      <p:ext uri="{BB962C8B-B14F-4D97-AF65-F5344CB8AC3E}">
        <p14:creationId xmlns:p14="http://schemas.microsoft.com/office/powerpoint/2010/main" val="20215716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Looking at all our</a:t>
            </a:r>
            <a:r>
              <a:rPr lang="en-US" baseline="0" dirty="0" smtClean="0"/>
              <a:t> options – We have to ask the question:</a:t>
            </a:r>
          </a:p>
          <a:p>
            <a:endParaRPr lang="en-US" baseline="0" dirty="0" smtClean="0"/>
          </a:p>
          <a:p>
            <a:r>
              <a:rPr lang="en-US" dirty="0" smtClean="0"/>
              <a:t>Do we even</a:t>
            </a:r>
            <a:r>
              <a:rPr lang="en-US" baseline="0" dirty="0" smtClean="0"/>
              <a:t> want to play ?  ….. After all -  It will be more work for less money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24</a:t>
            </a:fld>
            <a:endParaRPr lang="en-US" dirty="0"/>
          </a:p>
        </p:txBody>
      </p:sp>
    </p:spTree>
    <p:extLst>
      <p:ext uri="{BB962C8B-B14F-4D97-AF65-F5344CB8AC3E}">
        <p14:creationId xmlns:p14="http://schemas.microsoft.com/office/powerpoint/2010/main" val="255983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endParaRPr lang="en-US" baseline="0" dirty="0" smtClean="0"/>
          </a:p>
          <a:p>
            <a:endParaRPr lang="en-US" baseline="0" dirty="0" smtClean="0"/>
          </a:p>
          <a:p>
            <a:r>
              <a:rPr lang="en-US" baseline="0" dirty="0" smtClean="0"/>
              <a:t>We could elect to do nothing different ~ Maintain our current operational plans and take our chances with the ACOs and Insurance Companies…</a:t>
            </a:r>
          </a:p>
          <a:p>
            <a:endParaRPr lang="en-US" baseline="0" dirty="0" smtClean="0"/>
          </a:p>
          <a:p>
            <a:r>
              <a:rPr lang="en-US" baseline="0" dirty="0" smtClean="0"/>
              <a:t>We could wait and see what happens.  Wait for all our Unknowns to become </a:t>
            </a:r>
            <a:r>
              <a:rPr lang="en-US" baseline="0" dirty="0" err="1" smtClean="0"/>
              <a:t>Knowns</a:t>
            </a:r>
            <a:r>
              <a:rPr lang="en-US" baseline="0" dirty="0" smtClean="0"/>
              <a:t>….. </a:t>
            </a:r>
          </a:p>
          <a:p>
            <a:endParaRPr lang="en-US" baseline="0" dirty="0" smtClean="0"/>
          </a:p>
          <a:p>
            <a:r>
              <a:rPr lang="en-US" baseline="0" dirty="0" smtClean="0"/>
              <a:t>Unfortunately, the private sector is counting on us to do just that.  They are currently ahead of us in planning and changing their mode of operations to be more in line with the new ACA.  They can provide the same care as we do for a lot less money.  </a:t>
            </a:r>
          </a:p>
          <a:p>
            <a:endParaRPr lang="en-US" baseline="0" dirty="0" smtClean="0"/>
          </a:p>
          <a:p>
            <a:r>
              <a:rPr lang="en-US" baseline="0" dirty="0" smtClean="0"/>
              <a:t>If we wait, we risk loosing our position within the healthcare community and our seat at the contract table </a:t>
            </a:r>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25</a:t>
            </a:fld>
            <a:endParaRPr lang="en-US" dirty="0"/>
          </a:p>
        </p:txBody>
      </p:sp>
    </p:spTree>
    <p:extLst>
      <p:ext uri="{BB962C8B-B14F-4D97-AF65-F5344CB8AC3E}">
        <p14:creationId xmlns:p14="http://schemas.microsoft.com/office/powerpoint/2010/main" val="461838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a:t>
            </a:r>
            <a:r>
              <a:rPr lang="en-US" baseline="0" dirty="0" smtClean="0"/>
              <a:t> of our individual agencies can decide to act independently – Establish their own level of service – Train and equip additional personnel to the Community Paramedic level - Negotiate independently with the ACOs and Insurance companies – </a:t>
            </a:r>
          </a:p>
          <a:p>
            <a:endParaRPr lang="en-US" baseline="0" dirty="0" smtClean="0"/>
          </a:p>
          <a:p>
            <a:r>
              <a:rPr lang="en-US" baseline="0" dirty="0" smtClean="0"/>
              <a:t>If the smaller departments are unable to support a Community Paramedic Program we loose our ability to meet requirements of the Triple Aim to provide care to a larger population resulting in reduced revenue for the ACOs –</a:t>
            </a:r>
          </a:p>
          <a:p>
            <a:endParaRPr lang="en-US" baseline="0" dirty="0" smtClean="0"/>
          </a:p>
          <a:p>
            <a:r>
              <a:rPr lang="en-US" baseline="0" dirty="0" smtClean="0"/>
              <a:t>Lastly, the ACOs may not want to work out contracts with each individual fire service agency.  It would be much easier to contract and manage one or two private ambulance services … Or start their own service </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26</a:t>
            </a:fld>
            <a:endParaRPr lang="en-US" dirty="0"/>
          </a:p>
        </p:txBody>
      </p:sp>
    </p:spTree>
    <p:extLst>
      <p:ext uri="{BB962C8B-B14F-4D97-AF65-F5344CB8AC3E}">
        <p14:creationId xmlns:p14="http://schemas.microsoft.com/office/powerpoint/2010/main" val="24949998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committee of EMS Chief and </a:t>
            </a:r>
            <a:r>
              <a:rPr lang="en-US" baseline="0" dirty="0" err="1" smtClean="0"/>
              <a:t>MSOs</a:t>
            </a:r>
            <a:r>
              <a:rPr lang="en-US" baseline="0" dirty="0" smtClean="0"/>
              <a:t> suggest and support this option !</a:t>
            </a:r>
          </a:p>
          <a:p>
            <a:endParaRPr lang="en-US" baseline="0" dirty="0" smtClean="0"/>
          </a:p>
          <a:p>
            <a:r>
              <a:rPr lang="en-US" baseline="0" dirty="0" smtClean="0"/>
              <a:t>Using Fire </a:t>
            </a:r>
            <a:r>
              <a:rPr lang="en-US" baseline="0" dirty="0" err="1" smtClean="0"/>
              <a:t>Comm</a:t>
            </a:r>
            <a:r>
              <a:rPr lang="en-US" baseline="0" dirty="0" smtClean="0"/>
              <a:t> as an operational model ~ Develop a single independent agency that’s support by all the Pierce County Fire Service Organizations ~ </a:t>
            </a:r>
          </a:p>
          <a:p>
            <a:endParaRPr lang="en-US" baseline="0" dirty="0" smtClean="0"/>
          </a:p>
          <a:p>
            <a:r>
              <a:rPr lang="en-US" dirty="0" smtClean="0"/>
              <a:t>This model</a:t>
            </a:r>
            <a:r>
              <a:rPr lang="en-US" baseline="0" dirty="0" smtClean="0"/>
              <a:t> would allow for shared risk and shared savings ~ </a:t>
            </a:r>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27</a:t>
            </a:fld>
            <a:endParaRPr lang="en-US" dirty="0"/>
          </a:p>
        </p:txBody>
      </p:sp>
    </p:spTree>
    <p:extLst>
      <p:ext uri="{BB962C8B-B14F-4D97-AF65-F5344CB8AC3E}">
        <p14:creationId xmlns:p14="http://schemas.microsoft.com/office/powerpoint/2010/main" val="31998870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a:p>
            <a:r>
              <a:rPr lang="en-US" dirty="0" smtClean="0"/>
              <a:t>Fire based</a:t>
            </a:r>
            <a:r>
              <a:rPr lang="en-US" baseline="0" dirty="0" smtClean="0"/>
              <a:t> EMS (Mobile Integrated Healthcare and Community </a:t>
            </a:r>
            <a:r>
              <a:rPr lang="en-US" baseline="0" dirty="0" err="1" smtClean="0"/>
              <a:t>Paramedicine</a:t>
            </a:r>
            <a:r>
              <a:rPr lang="en-US" baseline="0" dirty="0" smtClean="0"/>
              <a:t>) is well positioned to actively participate in the reform of healthcare ~ We have the knowledge, the ability, and the skill to improve out of hospital care ~ </a:t>
            </a:r>
          </a:p>
          <a:p>
            <a:endParaRPr lang="en-US" baseline="0" dirty="0" smtClean="0"/>
          </a:p>
          <a:p>
            <a:r>
              <a:rPr lang="en-US" baseline="0" dirty="0" smtClean="0"/>
              <a:t>We just need the ability to prove it – The ability to demonstrate “Added Value” to the ACOs and Insurance Companies</a:t>
            </a:r>
          </a:p>
          <a:p>
            <a:endParaRPr lang="en-US" baseline="0" dirty="0" smtClean="0"/>
          </a:p>
          <a:p>
            <a:r>
              <a:rPr lang="en-US" baseline="0" dirty="0" smtClean="0"/>
              <a:t>The collection of useful data is critical for the future of EMS and the Community Paramedic Program ~ We will need to measure both operational data and clinical data – Hopefully using a single program</a:t>
            </a:r>
          </a:p>
          <a:p>
            <a:endParaRPr lang="en-US" baseline="0" dirty="0" smtClean="0"/>
          </a:p>
          <a:p>
            <a:r>
              <a:rPr lang="en-US" baseline="0" dirty="0" smtClean="0"/>
              <a:t>One of the sessions attended at the Pinnacle conference was on the First Watch data collection and reporting system.  </a:t>
            </a:r>
          </a:p>
          <a:p>
            <a:r>
              <a:rPr lang="en-US" baseline="0" dirty="0" smtClean="0"/>
              <a:t>The First Watch System combines data collection for your dispatch agency and from your electronic Patient Care Report into one system that provides real time data and alerts administrators of targeted information ~ </a:t>
            </a:r>
          </a:p>
          <a:p>
            <a:endParaRPr lang="en-US" baseline="0" dirty="0" smtClean="0"/>
          </a:p>
          <a:p>
            <a:r>
              <a:rPr lang="en-US" baseline="0" dirty="0" smtClean="0"/>
              <a:t>This committee of EMS Chiefs and </a:t>
            </a:r>
            <a:r>
              <a:rPr lang="en-US" baseline="0" dirty="0" err="1" smtClean="0"/>
              <a:t>MSOs</a:t>
            </a:r>
            <a:r>
              <a:rPr lang="en-US" baseline="0" dirty="0" smtClean="0"/>
              <a:t> highly recommends the early integration  of the First Watch system into our operational and EMS programs.  </a:t>
            </a:r>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28</a:t>
            </a:fld>
            <a:endParaRPr lang="en-US" dirty="0"/>
          </a:p>
        </p:txBody>
      </p:sp>
    </p:spTree>
    <p:extLst>
      <p:ext uri="{BB962C8B-B14F-4D97-AF65-F5344CB8AC3E}">
        <p14:creationId xmlns:p14="http://schemas.microsoft.com/office/powerpoint/2010/main" val="721391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Our</a:t>
            </a:r>
            <a:r>
              <a:rPr lang="en-US" baseline="0" dirty="0" smtClean="0"/>
              <a:t> first to recommendations involve Dispatch ~ </a:t>
            </a:r>
          </a:p>
          <a:p>
            <a:endParaRPr lang="en-US" baseline="0" dirty="0" smtClean="0"/>
          </a:p>
          <a:p>
            <a:r>
              <a:rPr lang="en-US" baseline="0" dirty="0" smtClean="0"/>
              <a:t>The use of Consulting RNs and Nurse Navigators to provide telephone and online consultation services and connect patients and </a:t>
            </a:r>
            <a:r>
              <a:rPr lang="en-US" baseline="0" dirty="0" err="1" smtClean="0"/>
              <a:t>RPs</a:t>
            </a:r>
            <a:r>
              <a:rPr lang="en-US" baseline="0" dirty="0" smtClean="0"/>
              <a:t> to the most appropriate agency to handle their specific problem.  ( Social Services – Mental Health – Home Health – Primary Physician Services – Community Paramedics… etc ) </a:t>
            </a:r>
          </a:p>
          <a:p>
            <a:endParaRPr lang="en-US" baseline="0" dirty="0" smtClean="0"/>
          </a:p>
          <a:p>
            <a:r>
              <a:rPr lang="en-US" baseline="0" dirty="0" smtClean="0"/>
              <a:t>This type of triaged dispatch program is best managed and controlled using our old MPDC medical priority dispatch system ~ As response times become less critical for the majority of our calls the MPDC EMD system is better suited for referring callers to a consulting RNs, and allows administration to better control, review and analyze this service.</a:t>
            </a:r>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29</a:t>
            </a:fld>
            <a:endParaRPr lang="en-US" dirty="0"/>
          </a:p>
        </p:txBody>
      </p:sp>
    </p:spTree>
    <p:extLst>
      <p:ext uri="{BB962C8B-B14F-4D97-AF65-F5344CB8AC3E}">
        <p14:creationId xmlns:p14="http://schemas.microsoft.com/office/powerpoint/2010/main" val="3990377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The</a:t>
            </a:r>
            <a:r>
              <a:rPr lang="en-US" baseline="0" dirty="0" smtClean="0"/>
              <a:t> EMS Chiefs, </a:t>
            </a:r>
            <a:r>
              <a:rPr lang="en-US" baseline="0" dirty="0" err="1" smtClean="0"/>
              <a:t>MSOs</a:t>
            </a:r>
            <a:r>
              <a:rPr lang="en-US" baseline="0" dirty="0" smtClean="0"/>
              <a:t>, MPD, ACO Officials and Public Health to conduct a formal Needs Assessment with a Gap Analysis – What are the current and projected healthcare needs within our communities ?</a:t>
            </a:r>
          </a:p>
          <a:p>
            <a:endParaRPr lang="en-US" baseline="0" dirty="0" smtClean="0"/>
          </a:p>
          <a:p>
            <a:r>
              <a:rPr lang="en-US" baseline="0" dirty="0" smtClean="0"/>
              <a:t>We can easily identify those items that we can easily address and evaluate ~  What is the low hanging fruit that we can easily pick and handle with minor changes in our current operational model ?  </a:t>
            </a:r>
          </a:p>
          <a:p>
            <a:endParaRPr lang="en-US" baseline="0" dirty="0" smtClean="0"/>
          </a:p>
          <a:p>
            <a:r>
              <a:rPr lang="en-US" baseline="0" dirty="0" smtClean="0"/>
              <a:t>Develop some short term “Pilot Projects” to measure our effectiveness and the need to make any additional changes</a:t>
            </a:r>
          </a:p>
          <a:p>
            <a:endParaRPr lang="en-US" baseline="0" dirty="0" smtClean="0"/>
          </a:p>
          <a:p>
            <a:r>
              <a:rPr lang="en-US" baseline="0" dirty="0" smtClean="0"/>
              <a:t>Changing the culture of EMS and Healthcare within our organizations will not be an easy proposition and we need to start small with some easy winners</a:t>
            </a:r>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30</a:t>
            </a:fld>
            <a:endParaRPr lang="en-US" dirty="0"/>
          </a:p>
        </p:txBody>
      </p:sp>
    </p:spTree>
    <p:extLst>
      <p:ext uri="{BB962C8B-B14F-4D97-AF65-F5344CB8AC3E}">
        <p14:creationId xmlns:p14="http://schemas.microsoft.com/office/powerpoint/2010/main" val="2964610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Pinnacle EMS Leadership Conference was held just</a:t>
            </a:r>
            <a:r>
              <a:rPr lang="en-US" baseline="0" dirty="0" smtClean="0"/>
              <a:t> outside Jacksonville, Florida at a resort on Amelia Island ~ August 5</a:t>
            </a:r>
            <a:r>
              <a:rPr lang="en-US" baseline="30000" dirty="0" smtClean="0"/>
              <a:t>th</a:t>
            </a:r>
            <a:r>
              <a:rPr lang="en-US" baseline="0" dirty="0" smtClean="0"/>
              <a:t> through the 9</a:t>
            </a:r>
            <a:r>
              <a:rPr lang="en-US" baseline="30000" dirty="0" smtClean="0"/>
              <a:t>th</a:t>
            </a:r>
            <a:endParaRPr lang="en-US" baseline="0" dirty="0" smtClean="0"/>
          </a:p>
          <a:p>
            <a:endParaRPr lang="en-US" baseline="0" dirty="0" smtClean="0"/>
          </a:p>
          <a:p>
            <a:r>
              <a:rPr lang="en-US" baseline="0" dirty="0" smtClean="0"/>
              <a:t>Agencies in attendance:  EPFR – WPFR – CPFR – SPFR – GFD – TFD</a:t>
            </a:r>
          </a:p>
          <a:p>
            <a:endParaRPr lang="en-US" baseline="0" dirty="0" smtClean="0"/>
          </a:p>
          <a:p>
            <a:r>
              <a:rPr lang="en-US" baseline="0" dirty="0" smtClean="0"/>
              <a:t>All those who attended thought it was the best EMS leadership conferences they have ever attended and we would highly recommend expanding our attendance at next years conference being held in Phoenix, AZ</a:t>
            </a:r>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3</a:t>
            </a:fld>
            <a:endParaRPr lang="en-US" dirty="0"/>
          </a:p>
        </p:txBody>
      </p:sp>
    </p:spTree>
    <p:extLst>
      <p:ext uri="{BB962C8B-B14F-4D97-AF65-F5344CB8AC3E}">
        <p14:creationId xmlns:p14="http://schemas.microsoft.com/office/powerpoint/2010/main" val="2896649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a:p>
            <a:r>
              <a:rPr lang="en-US" dirty="0" smtClean="0"/>
              <a:t>As</a:t>
            </a:r>
            <a:r>
              <a:rPr lang="en-US" baseline="0" dirty="0" smtClean="0"/>
              <a:t> we’ve mentioned prior, fire based EMS is uniquely positioned within the community to manage and provide out of hospital healthcare services that will address every aspect of the ACA and the needs of the ACOs, the problem is no one knows this but us.  </a:t>
            </a:r>
          </a:p>
          <a:p>
            <a:endParaRPr lang="en-US" baseline="0" dirty="0" smtClean="0"/>
          </a:p>
          <a:p>
            <a:r>
              <a:rPr lang="en-US" baseline="0" dirty="0" smtClean="0"/>
              <a:t>EMS Chiefs from Bellingham to Olympia attended the Pinnacle conference and we have the resources to conduct a workshop for the Puget Sound Region that will help educate all the key stakeholders about the ACA, healthcare reform and the role fire based EMS can play in the future.  </a:t>
            </a:r>
          </a:p>
          <a:p>
            <a:endParaRPr lang="en-US" baseline="0" dirty="0" smtClean="0"/>
          </a:p>
          <a:p>
            <a:r>
              <a:rPr lang="en-US" baseline="0" dirty="0" smtClean="0"/>
              <a:t>The majority, if not all, of the speakers at the Pinnacle conference came from the private sector… AMR primarily </a:t>
            </a:r>
          </a:p>
          <a:p>
            <a:r>
              <a:rPr lang="en-US" baseline="0" dirty="0" smtClean="0"/>
              <a:t>They are far ahead of us in preparing their staff and healthcare partners for the changes that lie ahead.  </a:t>
            </a:r>
          </a:p>
          <a:p>
            <a:r>
              <a:rPr lang="en-US" baseline="0" dirty="0" smtClean="0"/>
              <a:t>One of our biggest challenges may be our own group of Firefighters and the current administrators of our EMS system </a:t>
            </a:r>
          </a:p>
          <a:p>
            <a:endParaRPr lang="en-US" baseline="0" dirty="0" smtClean="0"/>
          </a:p>
          <a:p>
            <a:r>
              <a:rPr lang="en-US" baseline="0" dirty="0" smtClean="0"/>
              <a:t>Conducting this type of workshop, utilizing our own people to teach, guarantees us a seat at the Healthcare table in the future.</a:t>
            </a:r>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31</a:t>
            </a:fld>
            <a:endParaRPr lang="en-US" dirty="0"/>
          </a:p>
        </p:txBody>
      </p:sp>
    </p:spTree>
    <p:extLst>
      <p:ext uri="{BB962C8B-B14F-4D97-AF65-F5344CB8AC3E}">
        <p14:creationId xmlns:p14="http://schemas.microsoft.com/office/powerpoint/2010/main" val="39102813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The EMS Chiefs strongly feel that our best approach</a:t>
            </a:r>
            <a:r>
              <a:rPr lang="en-US" baseline="0" dirty="0" smtClean="0"/>
              <a:t> is to formally create a consortium of Pierce County Fire Based EMS Services…. </a:t>
            </a:r>
          </a:p>
          <a:p>
            <a:endParaRPr lang="en-US" baseline="0" dirty="0" smtClean="0"/>
          </a:p>
          <a:p>
            <a:r>
              <a:rPr lang="en-US" baseline="0" dirty="0" smtClean="0"/>
              <a:t>This will give us one organization that represents and serves all of us.  We share the risk and we share the savings ~ </a:t>
            </a:r>
          </a:p>
          <a:p>
            <a:endParaRPr lang="en-US" baseline="0" dirty="0" smtClean="0"/>
          </a:p>
          <a:p>
            <a:r>
              <a:rPr lang="en-US" baseline="0" dirty="0" smtClean="0"/>
              <a:t>We suggest each agencies contribution to the consortium is based on the population they service.  This will allow departments of all sizes to participate ~  </a:t>
            </a:r>
          </a:p>
          <a:p>
            <a:endParaRPr lang="en-US" baseline="0" dirty="0" smtClean="0"/>
          </a:p>
          <a:p>
            <a:r>
              <a:rPr lang="en-US" baseline="0" dirty="0" smtClean="0"/>
              <a:t>In addition to Mobil Integrated Healthcare and the Community Paramedic program, we see several other areas in which a consortium could be beneficial to all our respective organization.  </a:t>
            </a:r>
          </a:p>
          <a:p>
            <a:endParaRPr lang="en-US" baseline="0" dirty="0" smtClean="0"/>
          </a:p>
          <a:p>
            <a:r>
              <a:rPr lang="en-US" baseline="0" dirty="0" smtClean="0"/>
              <a:t>Currently, we informally share resource and information about training, purchasing, billing, and protocol development to name a few.  </a:t>
            </a:r>
          </a:p>
          <a:p>
            <a:endParaRPr lang="en-US" baseline="0" dirty="0" smtClean="0"/>
          </a:p>
          <a:p>
            <a:r>
              <a:rPr lang="en-US" baseline="0" dirty="0" smtClean="0"/>
              <a:t>Bellingham Community College also attended the Pinnacle conference and is willing to take on the task of getting a Community Paramedic Program up and running.  Once established, we should send a select group of seasoned Paramedics through the program and have them an integral part of developing our local, county based program.</a:t>
            </a:r>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32</a:t>
            </a:fld>
            <a:endParaRPr lang="en-US" dirty="0"/>
          </a:p>
        </p:txBody>
      </p:sp>
    </p:spTree>
    <p:extLst>
      <p:ext uri="{BB962C8B-B14F-4D97-AF65-F5344CB8AC3E}">
        <p14:creationId xmlns:p14="http://schemas.microsoft.com/office/powerpoint/2010/main" val="31639230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Several of the anticipated changes can be addressed by modifying</a:t>
            </a:r>
            <a:r>
              <a:rPr lang="en-US" baseline="0" dirty="0" smtClean="0"/>
              <a:t> our existing county protocols, while others will require the creation of new protocols or pilot programs that we later vet through the State WAC or RCW  </a:t>
            </a:r>
          </a:p>
          <a:p>
            <a:endParaRPr lang="en-US" baseline="0" dirty="0" smtClean="0"/>
          </a:p>
          <a:p>
            <a:r>
              <a:rPr lang="en-US" baseline="0" dirty="0" smtClean="0"/>
              <a:t>Working with our Medical Program Director and EMS staff will be a must and they should be brought into our process ASAP once we know which way we’re headed.</a:t>
            </a:r>
          </a:p>
          <a:p>
            <a:endParaRPr lang="en-US" baseline="0" dirty="0" smtClean="0"/>
          </a:p>
          <a:p>
            <a:endParaRPr lang="en-US" baseline="0" dirty="0" smtClean="0"/>
          </a:p>
          <a:p>
            <a:r>
              <a:rPr lang="en-US" baseline="0" dirty="0" smtClean="0"/>
              <a:t>EPFR – CPFR &amp; GFD have started to meet with the administrators of The Franciscan ACO.  We should continue to meet with the </a:t>
            </a:r>
            <a:r>
              <a:rPr lang="en-US" baseline="0" dirty="0" err="1" smtClean="0"/>
              <a:t>ACOs</a:t>
            </a:r>
            <a:r>
              <a:rPr lang="en-US" baseline="0" dirty="0" smtClean="0"/>
              <a:t> on a regular basis and continue to develop a strong and trusted working relationship</a:t>
            </a:r>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33</a:t>
            </a:fld>
            <a:endParaRPr lang="en-US" dirty="0"/>
          </a:p>
        </p:txBody>
      </p:sp>
    </p:spTree>
    <p:extLst>
      <p:ext uri="{BB962C8B-B14F-4D97-AF65-F5344CB8AC3E}">
        <p14:creationId xmlns:p14="http://schemas.microsoft.com/office/powerpoint/2010/main" val="17686790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In order for the fire service to show the </a:t>
            </a:r>
            <a:r>
              <a:rPr lang="en-US" dirty="0" err="1" smtClean="0"/>
              <a:t>ACOs</a:t>
            </a:r>
            <a:r>
              <a:rPr lang="en-US" dirty="0" smtClean="0"/>
              <a:t> that our care and service to the community,</a:t>
            </a:r>
            <a:r>
              <a:rPr lang="en-US" baseline="0" dirty="0" smtClean="0"/>
              <a:t> and their patient population, makes a difference and has value, we will need to build a strong, evidenced based, quality control and improvement program. </a:t>
            </a:r>
          </a:p>
          <a:p>
            <a:endParaRPr lang="en-US" baseline="0" dirty="0" smtClean="0"/>
          </a:p>
          <a:p>
            <a:r>
              <a:rPr lang="en-US" baseline="0" dirty="0" smtClean="0"/>
              <a:t>In addition to collecting data on both our operations and our clinical care, we will also need to collect data on our patient’s overall satisfaction.  </a:t>
            </a:r>
          </a:p>
          <a:p>
            <a:endParaRPr lang="en-US" baseline="0" dirty="0" smtClean="0"/>
          </a:p>
          <a:p>
            <a:r>
              <a:rPr lang="en-US" baseline="0" dirty="0" smtClean="0"/>
              <a:t>We are recommending a joint purchase of the First Watch Data Management and Reporting System.  This system pulls data form our respective </a:t>
            </a:r>
            <a:r>
              <a:rPr lang="en-US" baseline="0" dirty="0" err="1" smtClean="0"/>
              <a:t>CADs</a:t>
            </a:r>
            <a:r>
              <a:rPr lang="en-US" baseline="0" dirty="0" smtClean="0"/>
              <a:t> and our </a:t>
            </a:r>
            <a:r>
              <a:rPr lang="en-US" baseline="0" dirty="0" err="1" smtClean="0"/>
              <a:t>ePCRs</a:t>
            </a:r>
            <a:r>
              <a:rPr lang="en-US" baseline="0" dirty="0" smtClean="0"/>
              <a:t> into a single point of distribution, and builds both standardized and customized reports.  It also provides real time information to agency administrators.  </a:t>
            </a:r>
          </a:p>
          <a:p>
            <a:endParaRPr lang="en-US" baseline="0" dirty="0" smtClean="0"/>
          </a:p>
          <a:p>
            <a:r>
              <a:rPr lang="en-US" baseline="0" dirty="0" smtClean="0"/>
              <a:t>The information obtained can potentially be utilized by the PCHD, DEM, Law Enforcement, SS911 and each of our agencies.</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34</a:t>
            </a:fld>
            <a:endParaRPr lang="en-US" dirty="0"/>
          </a:p>
        </p:txBody>
      </p:sp>
    </p:spTree>
    <p:extLst>
      <p:ext uri="{BB962C8B-B14F-4D97-AF65-F5344CB8AC3E}">
        <p14:creationId xmlns:p14="http://schemas.microsoft.com/office/powerpoint/2010/main" val="28912125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State law</a:t>
            </a:r>
            <a:r>
              <a:rPr lang="en-US" baseline="0" dirty="0" smtClean="0"/>
              <a:t>s are one of those areas that we need to research.  Pulling in the State Director as early as possible will assist us in developing the pilot programs that may eventually change the laws…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35</a:t>
            </a:fld>
            <a:endParaRPr lang="en-US" dirty="0"/>
          </a:p>
        </p:txBody>
      </p:sp>
    </p:spTree>
    <p:extLst>
      <p:ext uri="{BB962C8B-B14F-4D97-AF65-F5344CB8AC3E}">
        <p14:creationId xmlns:p14="http://schemas.microsoft.com/office/powerpoint/2010/main" val="1296448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36</a:t>
            </a:fld>
            <a:endParaRPr lang="en-US" dirty="0"/>
          </a:p>
        </p:txBody>
      </p:sp>
    </p:spTree>
    <p:extLst>
      <p:ext uri="{BB962C8B-B14F-4D97-AF65-F5344CB8AC3E}">
        <p14:creationId xmlns:p14="http://schemas.microsoft.com/office/powerpoint/2010/main" val="23758443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we do know for sure</a:t>
            </a:r>
            <a:r>
              <a:rPr lang="en-US" baseline="0" dirty="0" smtClean="0"/>
              <a:t> is that we still have a lot of unanswered questions and a ton of what ifs….. </a:t>
            </a:r>
          </a:p>
          <a:p>
            <a:endParaRPr lang="en-US" baseline="0" dirty="0" smtClean="0"/>
          </a:p>
          <a:p>
            <a:r>
              <a:rPr lang="en-US" baseline="0" dirty="0" smtClean="0"/>
              <a:t>We have given you our best guess as to the direction we should head.  All us agree, however, that if we wait and do nothing, we will miss our opportunity to be an integral part of our future health care system.  </a:t>
            </a:r>
          </a:p>
          <a:p>
            <a:endParaRPr lang="en-US" baseline="0" dirty="0" smtClean="0"/>
          </a:p>
          <a:p>
            <a:r>
              <a:rPr lang="en-US" baseline="0" dirty="0" smtClean="0"/>
              <a:t>We have always been spectacular at reacting to our ever changing environment – In this time – In this setting – When the future of fire based EMS is on the line, we need to be proactive and ready to take educated chances to position ourselves for what the future might hold.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37</a:t>
            </a:fld>
            <a:endParaRPr lang="en-US" dirty="0"/>
          </a:p>
        </p:txBody>
      </p:sp>
    </p:spTree>
    <p:extLst>
      <p:ext uri="{BB962C8B-B14F-4D97-AF65-F5344CB8AC3E}">
        <p14:creationId xmlns:p14="http://schemas.microsoft.com/office/powerpoint/2010/main" val="8495445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Health care and EMS,</a:t>
            </a:r>
            <a:r>
              <a:rPr lang="en-US" baseline="0" dirty="0" smtClean="0"/>
              <a:t> as we know it ….is about to change.   Not true… It is changing as we speak !</a:t>
            </a:r>
          </a:p>
          <a:p>
            <a:endParaRPr lang="en-US" baseline="0" dirty="0" smtClean="0"/>
          </a:p>
          <a:p>
            <a:r>
              <a:rPr lang="en-US" baseline="0" dirty="0" smtClean="0"/>
              <a:t>The train called Health Care Reform has left the station and is headed our direction.  </a:t>
            </a:r>
          </a:p>
          <a:p>
            <a:endParaRPr lang="en-US" baseline="0" dirty="0" smtClean="0"/>
          </a:p>
          <a:p>
            <a:r>
              <a:rPr lang="en-US" baseline="0" dirty="0" smtClean="0"/>
              <a:t>We have a unique opportunity to influence the future of EMS and Out of Hospital Patient Care.  </a:t>
            </a:r>
          </a:p>
          <a:p>
            <a:endParaRPr lang="en-US" baseline="0" dirty="0" smtClean="0"/>
          </a:p>
          <a:p>
            <a:r>
              <a:rPr lang="en-US" baseline="0" dirty="0" smtClean="0"/>
              <a:t>There will be new roles and responsibilities for our employees to explore ~ New expanded services into public health and primary care and New Reimbursement mechanisms to be found.  </a:t>
            </a:r>
          </a:p>
          <a:p>
            <a:endParaRPr lang="en-US" baseline="0" dirty="0" smtClean="0"/>
          </a:p>
          <a:p>
            <a:r>
              <a:rPr lang="en-US" baseline="0" dirty="0" smtClean="0"/>
              <a:t>We have a choice…. And I hope we choose wisely.  </a:t>
            </a:r>
          </a:p>
          <a:p>
            <a:endParaRPr lang="en-US" baseline="0" dirty="0" smtClean="0"/>
          </a:p>
          <a:p>
            <a:endParaRPr lang="en-US" baseline="0" dirty="0" smtClean="0"/>
          </a:p>
          <a:p>
            <a:r>
              <a:rPr lang="en-US" baseline="0" dirty="0" smtClean="0"/>
              <a:t>Questions ?</a:t>
            </a:r>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38</a:t>
            </a:fld>
            <a:endParaRPr lang="en-US" dirty="0"/>
          </a:p>
        </p:txBody>
      </p:sp>
    </p:spTree>
    <p:extLst>
      <p:ext uri="{BB962C8B-B14F-4D97-AF65-F5344CB8AC3E}">
        <p14:creationId xmlns:p14="http://schemas.microsoft.com/office/powerpoint/2010/main" val="3955094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a:t>
            </a:r>
            <a:r>
              <a:rPr lang="en-US" baseline="0" dirty="0" smtClean="0"/>
              <a:t> of t</a:t>
            </a:r>
            <a:r>
              <a:rPr lang="en-US" dirty="0" smtClean="0"/>
              <a:t>he Patient Protection / Affordable Care Act –  </a:t>
            </a:r>
          </a:p>
          <a:p>
            <a:endParaRPr lang="en-US" dirty="0" smtClean="0"/>
          </a:p>
          <a:p>
            <a:r>
              <a:rPr lang="en-US" dirty="0" smtClean="0"/>
              <a:t>We</a:t>
            </a:r>
            <a:r>
              <a:rPr lang="en-US" baseline="0" dirty="0" smtClean="0"/>
              <a:t> will do our best to keep it simple ~ That being said, the ACA is basically divided into three main areas they refer to as :  The Triple Aim</a:t>
            </a:r>
          </a:p>
          <a:p>
            <a:endParaRPr lang="en-US" baseline="0" dirty="0" smtClean="0"/>
          </a:p>
          <a:p>
            <a:pPr marL="285750" indent="-285750">
              <a:buAutoNum type="romanUcPeriod"/>
            </a:pPr>
            <a:r>
              <a:rPr lang="en-US" baseline="0" dirty="0" smtClean="0"/>
              <a:t>Provide safe and effective healthcare to a larger population</a:t>
            </a:r>
          </a:p>
          <a:p>
            <a:pPr marL="285750" indent="-285750">
              <a:buAutoNum type="romanUcPeriod"/>
            </a:pPr>
            <a:r>
              <a:rPr lang="en-US" baseline="0" dirty="0" smtClean="0"/>
              <a:t>Provide that care at a reduced cost </a:t>
            </a:r>
          </a:p>
          <a:p>
            <a:pPr marL="285750" indent="-285750">
              <a:buAutoNum type="romanUcPeriod"/>
            </a:pPr>
            <a:r>
              <a:rPr lang="en-US" baseline="0" dirty="0" smtClean="0"/>
              <a:t>Provide the patients with a positive healthcare experience </a:t>
            </a:r>
          </a:p>
          <a:p>
            <a:pPr marL="285750" indent="-285750">
              <a:buAutoNum type="romanUcPeriod"/>
            </a:pPr>
            <a:endParaRPr lang="en-US" baseline="0" dirty="0" smtClean="0"/>
          </a:p>
          <a:p>
            <a:pPr marL="0" indent="0">
              <a:buNone/>
            </a:pPr>
            <a:r>
              <a:rPr lang="en-US" baseline="0" dirty="0" smtClean="0"/>
              <a:t>There are several key words in each of the three areas…. Lets take a look at each one separately</a:t>
            </a:r>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4</a:t>
            </a:fld>
            <a:endParaRPr lang="en-US" dirty="0"/>
          </a:p>
        </p:txBody>
      </p:sp>
    </p:spTree>
    <p:extLst>
      <p:ext uri="{BB962C8B-B14F-4D97-AF65-F5344CB8AC3E}">
        <p14:creationId xmlns:p14="http://schemas.microsoft.com/office/powerpoint/2010/main" val="907662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0" indent="0">
              <a:buNone/>
            </a:pPr>
            <a:r>
              <a:rPr lang="en-US" baseline="0" dirty="0" smtClean="0"/>
              <a:t> The first is:  Provide Safe and Effective Healthcare to a Larger Population</a:t>
            </a:r>
          </a:p>
          <a:p>
            <a:pPr marL="0" indent="0">
              <a:buNone/>
            </a:pPr>
            <a:endParaRPr lang="en-US" baseline="0" dirty="0" smtClean="0"/>
          </a:p>
          <a:p>
            <a:pPr marL="0" indent="0">
              <a:buNone/>
            </a:pPr>
            <a:r>
              <a:rPr lang="en-US" baseline="0" dirty="0" smtClean="0"/>
              <a:t>We will need to prove that we can provide our patients with the most appropriate treatment modalities for their specific issues – This can be accomplished by using ~ Data Driven – Evidence Based – Best Practice models of care – </a:t>
            </a:r>
          </a:p>
          <a:p>
            <a:pPr marL="0" indent="0">
              <a:buNone/>
            </a:pPr>
            <a:endParaRPr lang="en-US" baseline="0" dirty="0" smtClean="0"/>
          </a:p>
          <a:p>
            <a:pPr marL="0" indent="0">
              <a:buNone/>
            </a:pPr>
            <a:endParaRPr lang="en-US" baseline="0" dirty="0" smtClean="0"/>
          </a:p>
          <a:p>
            <a:pPr marL="0" indent="0">
              <a:buNone/>
            </a:pPr>
            <a:r>
              <a:rPr lang="en-US" baseline="0" dirty="0" smtClean="0"/>
              <a:t>We will also need to prove that errors and complications surrounding our care have been eliminated or significantly reduced.</a:t>
            </a:r>
          </a:p>
          <a:p>
            <a:pPr marL="0" indent="0">
              <a:buNone/>
            </a:pPr>
            <a:endParaRPr lang="en-US" baseline="0" dirty="0" smtClean="0"/>
          </a:p>
          <a:p>
            <a:pPr marL="0" indent="0">
              <a:buNone/>
            </a:pPr>
            <a:r>
              <a:rPr lang="en-US" baseline="0" dirty="0" smtClean="0"/>
              <a:t>This can only be done if everyone is using a electronic patient care reporting system - and we continue to work on exchanging our patient care data with the hospitals and ACOs.   </a:t>
            </a:r>
          </a:p>
          <a:p>
            <a:pPr marL="0" indent="0">
              <a:buNone/>
            </a:pPr>
            <a:endParaRPr lang="en-US" baseline="0" dirty="0" smtClean="0"/>
          </a:p>
          <a:p>
            <a:pPr marL="0" indent="0">
              <a:buNone/>
            </a:pPr>
            <a:r>
              <a:rPr lang="en-US" baseline="0" dirty="0" smtClean="0"/>
              <a:t>Healthcare and health insurance needs to be available to a greater number of people….. This is currently underway with the insurance exchange program and employer mandates to provide health insurance to their employees</a:t>
            </a:r>
          </a:p>
          <a:p>
            <a:endParaRPr lang="en-US"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5</a:t>
            </a:fld>
            <a:endParaRPr lang="en-US" dirty="0"/>
          </a:p>
        </p:txBody>
      </p:sp>
    </p:spTree>
    <p:extLst>
      <p:ext uri="{BB962C8B-B14F-4D97-AF65-F5344CB8AC3E}">
        <p14:creationId xmlns:p14="http://schemas.microsoft.com/office/powerpoint/2010/main" val="907662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part of the ACA and the PPA is to reduce</a:t>
            </a:r>
            <a:r>
              <a:rPr lang="en-US" baseline="0" dirty="0" smtClean="0"/>
              <a:t> the number of uninsured Americans </a:t>
            </a:r>
          </a:p>
          <a:p>
            <a:endParaRPr lang="en-US" baseline="0" dirty="0" smtClean="0"/>
          </a:p>
          <a:p>
            <a:r>
              <a:rPr lang="en-US" baseline="0" dirty="0" smtClean="0"/>
              <a:t>In 2008 Kaiser showed the number of uninsured was at 15%  with almost equal numbers of those on Medicare and Medicaid</a:t>
            </a:r>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6</a:t>
            </a:fld>
            <a:endParaRPr lang="en-US" dirty="0"/>
          </a:p>
        </p:txBody>
      </p:sp>
    </p:spTree>
    <p:extLst>
      <p:ext uri="{BB962C8B-B14F-4D97-AF65-F5344CB8AC3E}">
        <p14:creationId xmlns:p14="http://schemas.microsoft.com/office/powerpoint/2010/main" val="3258520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two</a:t>
            </a:r>
            <a:r>
              <a:rPr lang="en-US" baseline="0" dirty="0" smtClean="0"/>
              <a:t> years from now the estimated numbers look like this……</a:t>
            </a:r>
          </a:p>
          <a:p>
            <a:endParaRPr lang="en-US" baseline="0" dirty="0" smtClean="0"/>
          </a:p>
          <a:p>
            <a:r>
              <a:rPr lang="en-US" baseline="0" dirty="0" smtClean="0"/>
              <a:t>With the changes to healthcare – the total number of Americans who are uninsured will drop to under 10% ~</a:t>
            </a:r>
            <a:endParaRPr lang="en-US" dirty="0"/>
          </a:p>
        </p:txBody>
      </p:sp>
      <p:sp>
        <p:nvSpPr>
          <p:cNvPr id="4" name="Slide Number Placeholder 3"/>
          <p:cNvSpPr>
            <a:spLocks noGrp="1"/>
          </p:cNvSpPr>
          <p:nvPr>
            <p:ph type="sldNum" sz="quarter" idx="10"/>
          </p:nvPr>
        </p:nvSpPr>
        <p:spPr/>
        <p:txBody>
          <a:bodyPr/>
          <a:lstStyle/>
          <a:p>
            <a:fld id="{CBBFBE7C-6470-400E-83F9-845107F64C35}" type="slidenum">
              <a:rPr lang="en-US" smtClean="0"/>
              <a:pPr/>
              <a:t>7</a:t>
            </a:fld>
            <a:endParaRPr lang="en-US" dirty="0"/>
          </a:p>
        </p:txBody>
      </p:sp>
    </p:spTree>
    <p:extLst>
      <p:ext uri="{BB962C8B-B14F-4D97-AF65-F5344CB8AC3E}">
        <p14:creationId xmlns:p14="http://schemas.microsoft.com/office/powerpoint/2010/main" val="1613580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0" indent="0">
              <a:buNone/>
            </a:pPr>
            <a:r>
              <a:rPr lang="en-US" baseline="0" dirty="0" smtClean="0"/>
              <a:t>Reducing the overall Cost of healthcare is the second major area </a:t>
            </a:r>
          </a:p>
          <a:p>
            <a:pPr marL="0" indent="0">
              <a:buNone/>
            </a:pPr>
            <a:endParaRPr lang="en-US" baseline="0" dirty="0" smtClean="0"/>
          </a:p>
          <a:p>
            <a:pPr marL="0" indent="0">
              <a:buNone/>
            </a:pPr>
            <a:r>
              <a:rPr lang="en-US" baseline="0" dirty="0" smtClean="0"/>
              <a:t>Medicare and the insurance companies will change how they pay of Healthcare – Focusing in improved outcomes with limited complications and errors</a:t>
            </a:r>
          </a:p>
          <a:p>
            <a:endParaRPr lang="en-US"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8</a:t>
            </a:fld>
            <a:endParaRPr lang="en-US" dirty="0"/>
          </a:p>
        </p:txBody>
      </p:sp>
    </p:spTree>
    <p:extLst>
      <p:ext uri="{BB962C8B-B14F-4D97-AF65-F5344CB8AC3E}">
        <p14:creationId xmlns:p14="http://schemas.microsoft.com/office/powerpoint/2010/main" val="907662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a:t>
            </a:r>
            <a:r>
              <a:rPr lang="en-US" baseline="0" dirty="0" smtClean="0"/>
              <a:t> of the ACA refers to Medicare -  Medicare is, without a doubt, the largest of all the third party payers of healthcare.  As the baby boomers become of age there will be more people on Medicare than all the other insurance companies combined.</a:t>
            </a:r>
          </a:p>
          <a:p>
            <a:endParaRPr lang="en-US" baseline="0" dirty="0" smtClean="0"/>
          </a:p>
          <a:p>
            <a:r>
              <a:rPr lang="en-US" baseline="0" dirty="0" smtClean="0"/>
              <a:t>Medicare usually sets the standards for the reimbursement of healthcare services and the other insurance agencies base what they do on Medicare…  </a:t>
            </a:r>
          </a:p>
          <a:p>
            <a:endParaRPr lang="en-US" baseline="0" dirty="0" smtClean="0"/>
          </a:p>
          <a:p>
            <a:r>
              <a:rPr lang="en-US" baseline="0" dirty="0" smtClean="0"/>
              <a:t>So as we move forward it makes since to focus on how we can meet the expectations of Medicare in the future </a:t>
            </a:r>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9</a:t>
            </a:fld>
            <a:endParaRPr lang="en-US" dirty="0"/>
          </a:p>
        </p:txBody>
      </p:sp>
    </p:spTree>
    <p:extLst>
      <p:ext uri="{BB962C8B-B14F-4D97-AF65-F5344CB8AC3E}">
        <p14:creationId xmlns:p14="http://schemas.microsoft.com/office/powerpoint/2010/main" val="7029064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828800" cy="6856413"/>
            <a:chOff x="0" y="0"/>
            <a:chExt cx="1152" cy="4319"/>
          </a:xfrm>
        </p:grpSpPr>
        <p:sp>
          <p:nvSpPr>
            <p:cNvPr id="5"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w="9525">
              <a:noFill/>
              <a:miter lim="800000"/>
              <a:headEnd/>
              <a:tailEnd/>
            </a:ln>
            <a:effectLst/>
          </p:spPr>
          <p:txBody>
            <a:bodyPr wrap="none" lIns="92075" tIns="46038" rIns="92075" bIns="46038" anchor="ctr"/>
            <a:lstStyle/>
            <a:p>
              <a:pPr eaLnBrk="0" hangingPunct="0">
                <a:spcBef>
                  <a:spcPct val="50000"/>
                </a:spcBef>
                <a:defRPr/>
              </a:pPr>
              <a:endParaRPr lang="en-US" dirty="0">
                <a:ea typeface="+mn-ea"/>
              </a:endParaRPr>
            </a:p>
          </p:txBody>
        </p:sp>
        <p:sp>
          <p:nvSpPr>
            <p:cNvPr id="6"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w="9525">
              <a:noFill/>
              <a:miter lim="800000"/>
              <a:headEnd/>
              <a:tailEnd/>
            </a:ln>
            <a:effectLst/>
          </p:spPr>
          <p:txBody>
            <a:bodyPr wrap="none" lIns="92075" tIns="46038" rIns="92075" bIns="46038" anchor="ctr"/>
            <a:lstStyle/>
            <a:p>
              <a:pPr eaLnBrk="0" hangingPunct="0">
                <a:spcBef>
                  <a:spcPct val="50000"/>
                </a:spcBef>
                <a:defRPr/>
              </a:pPr>
              <a:endParaRPr lang="en-US" dirty="0">
                <a:ea typeface="+mn-ea"/>
              </a:endParaRPr>
            </a:p>
          </p:txBody>
        </p:sp>
        <p:pic>
          <p:nvPicPr>
            <p:cNvPr id="7" name="Picture 5"/>
            <p:cNvPicPr>
              <a:picLocks noChangeArrowheads="1"/>
            </p:cNvPicPr>
            <p:nvPr/>
          </p:nvPicPr>
          <p:blipFill>
            <a:blip r:embed="rId2" cstate="print"/>
            <a:srcRect/>
            <a:stretch>
              <a:fillRect/>
            </a:stretch>
          </p:blipFill>
          <p:spPr bwMode="auto">
            <a:xfrm>
              <a:off x="0" y="1028"/>
              <a:ext cx="1152" cy="1400"/>
            </a:xfrm>
            <a:prstGeom prst="rect">
              <a:avLst/>
            </a:prstGeom>
            <a:noFill/>
            <a:ln w="9525">
              <a:noFill/>
              <a:miter lim="800000"/>
              <a:headEnd/>
              <a:tailEnd/>
            </a:ln>
          </p:spPr>
        </p:pic>
      </p:grpSp>
      <p:sp>
        <p:nvSpPr>
          <p:cNvPr id="3083" name="Rectangle 11"/>
          <p:cNvSpPr>
            <a:spLocks noGrp="1" noChangeArrowheads="1"/>
          </p:cNvSpPr>
          <p:nvPr>
            <p:ph type="ctrTitle" sz="quarter"/>
          </p:nvPr>
        </p:nvSpPr>
        <p:spPr>
          <a:xfrm>
            <a:off x="1905000" y="1676400"/>
            <a:ext cx="6934200" cy="2116138"/>
          </a:xfrm>
        </p:spPr>
        <p:txBody>
          <a:bodyPr/>
          <a:lstStyle>
            <a:lvl1pPr>
              <a:defRPr/>
            </a:lvl1pPr>
          </a:lstStyle>
          <a:p>
            <a:r>
              <a:rPr lang="en-US"/>
              <a:t>Click to edit Master title style</a:t>
            </a:r>
          </a:p>
        </p:txBody>
      </p:sp>
      <p:sp>
        <p:nvSpPr>
          <p:cNvPr id="3084" name="Rectangle 12"/>
          <p:cNvSpPr>
            <a:spLocks noGrp="1" noChangeArrowheads="1"/>
          </p:cNvSpPr>
          <p:nvPr>
            <p:ph type="subTitle" sz="quarter" idx="1"/>
          </p:nvPr>
        </p:nvSpPr>
        <p:spPr>
          <a:xfrm>
            <a:off x="1911350" y="3968750"/>
            <a:ext cx="6400800" cy="1752600"/>
          </a:xfrm>
        </p:spPr>
        <p:txBody>
          <a:bodyPr/>
          <a:lstStyle>
            <a:lvl1pPr marL="0" indent="0">
              <a:buFont typeface="Symbol" pitchFamily="18" charset="2"/>
              <a:buNone/>
              <a:defRPr/>
            </a:lvl1pPr>
          </a:lstStyle>
          <a:p>
            <a:r>
              <a:rPr lang="en-US"/>
              <a:t>Click to edit Master subtitle style</a:t>
            </a:r>
          </a:p>
        </p:txBody>
      </p:sp>
      <p:sp>
        <p:nvSpPr>
          <p:cNvPr id="8" name="Rectangle 13"/>
          <p:cNvSpPr>
            <a:spLocks noGrp="1" noChangeArrowheads="1"/>
          </p:cNvSpPr>
          <p:nvPr>
            <p:ph type="dt" sz="quarter" idx="10"/>
          </p:nvPr>
        </p:nvSpPr>
        <p:spPr>
          <a:xfrm>
            <a:off x="1828800" y="6400800"/>
            <a:ext cx="1905000" cy="457200"/>
          </a:xfrm>
        </p:spPr>
        <p:txBody>
          <a:bodyPr/>
          <a:lstStyle>
            <a:lvl1pPr>
              <a:defRPr/>
            </a:lvl1pPr>
          </a:lstStyle>
          <a:p>
            <a:pPr>
              <a:defRPr/>
            </a:pPr>
            <a:endParaRPr lang="en-US" dirty="0"/>
          </a:p>
        </p:txBody>
      </p:sp>
      <p:sp>
        <p:nvSpPr>
          <p:cNvPr id="9" name="Rectangle 14"/>
          <p:cNvSpPr>
            <a:spLocks noGrp="1" noChangeArrowheads="1"/>
          </p:cNvSpPr>
          <p:nvPr>
            <p:ph type="ftr" sz="quarter" idx="11"/>
          </p:nvPr>
        </p:nvSpPr>
        <p:spPr>
          <a:xfrm>
            <a:off x="3962400" y="6400800"/>
            <a:ext cx="2895600" cy="457200"/>
          </a:xfrm>
        </p:spPr>
        <p:txBody>
          <a:bodyPr/>
          <a:lstStyle>
            <a:lvl1pPr>
              <a:defRPr/>
            </a:lvl1pPr>
          </a:lstStyle>
          <a:p>
            <a:pPr>
              <a:defRPr/>
            </a:pPr>
            <a:endParaRPr lang="en-US" dirty="0"/>
          </a:p>
        </p:txBody>
      </p:sp>
      <p:sp>
        <p:nvSpPr>
          <p:cNvPr id="10" name="Rectangle 15"/>
          <p:cNvSpPr>
            <a:spLocks noGrp="1" noChangeArrowheads="1"/>
          </p:cNvSpPr>
          <p:nvPr>
            <p:ph type="sldNum" sz="quarter" idx="12"/>
          </p:nvPr>
        </p:nvSpPr>
        <p:spPr/>
        <p:txBody>
          <a:bodyPr/>
          <a:lstStyle>
            <a:lvl1pPr>
              <a:defRPr/>
            </a:lvl1pPr>
          </a:lstStyle>
          <a:p>
            <a:pPr>
              <a:defRPr/>
            </a:pPr>
            <a:fld id="{DAA0BA82-C933-4E8D-9365-876E33B0491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dirty="0"/>
          </a:p>
        </p:txBody>
      </p:sp>
      <p:sp>
        <p:nvSpPr>
          <p:cNvPr id="5"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5"/>
          <p:cNvSpPr>
            <a:spLocks noGrp="1" noChangeArrowheads="1"/>
          </p:cNvSpPr>
          <p:nvPr>
            <p:ph type="sldNum" sz="quarter" idx="12"/>
          </p:nvPr>
        </p:nvSpPr>
        <p:spPr>
          <a:ln/>
        </p:spPr>
        <p:txBody>
          <a:bodyPr/>
          <a:lstStyle>
            <a:lvl1pPr>
              <a:defRPr/>
            </a:lvl1pPr>
          </a:lstStyle>
          <a:p>
            <a:pPr>
              <a:defRPr/>
            </a:pPr>
            <a:fld id="{6906173B-068B-4C13-9F16-D439456BB36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dirty="0"/>
          </a:p>
        </p:txBody>
      </p:sp>
      <p:sp>
        <p:nvSpPr>
          <p:cNvPr id="5"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5"/>
          <p:cNvSpPr>
            <a:spLocks noGrp="1" noChangeArrowheads="1"/>
          </p:cNvSpPr>
          <p:nvPr>
            <p:ph type="sldNum" sz="quarter" idx="12"/>
          </p:nvPr>
        </p:nvSpPr>
        <p:spPr>
          <a:ln/>
        </p:spPr>
        <p:txBody>
          <a:bodyPr/>
          <a:lstStyle>
            <a:lvl1pPr>
              <a:defRPr/>
            </a:lvl1pPr>
          </a:lstStyle>
          <a:p>
            <a:pPr>
              <a:defRPr/>
            </a:pPr>
            <a:fld id="{E6C67EED-B68C-4975-9AB7-7833D4EF0BF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19200" y="304800"/>
            <a:ext cx="77724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dirty="0"/>
          </a:p>
        </p:txBody>
      </p:sp>
      <p:sp>
        <p:nvSpPr>
          <p:cNvPr id="4"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5"/>
          <p:cNvSpPr>
            <a:spLocks noGrp="1" noChangeArrowheads="1"/>
          </p:cNvSpPr>
          <p:nvPr>
            <p:ph type="sldNum" sz="quarter" idx="12"/>
          </p:nvPr>
        </p:nvSpPr>
        <p:spPr>
          <a:ln/>
        </p:spPr>
        <p:txBody>
          <a:bodyPr/>
          <a:lstStyle>
            <a:lvl1pPr>
              <a:defRPr/>
            </a:lvl1pPr>
          </a:lstStyle>
          <a:p>
            <a:pPr>
              <a:defRPr/>
            </a:pPr>
            <a:fld id="{007D40FB-39E3-46DB-9F36-41A6B3C76D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772400" cy="1206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81600" y="1600200"/>
            <a:ext cx="3810000" cy="4495800"/>
          </a:xfrm>
        </p:spPr>
        <p:txBody>
          <a:bodyPr/>
          <a:lstStyle/>
          <a:p>
            <a:pPr lvl="0"/>
            <a:endParaRPr lang="en-US" noProof="0" dirty="0" smtClean="0"/>
          </a:p>
        </p:txBody>
      </p:sp>
      <p:sp>
        <p:nvSpPr>
          <p:cNvPr id="5" name="Rectangle 13"/>
          <p:cNvSpPr>
            <a:spLocks noGrp="1" noChangeArrowheads="1"/>
          </p:cNvSpPr>
          <p:nvPr>
            <p:ph type="dt" sz="half" idx="10"/>
          </p:nvPr>
        </p:nvSpPr>
        <p:spPr>
          <a:ln/>
        </p:spPr>
        <p:txBody>
          <a:bodyPr/>
          <a:lstStyle>
            <a:lvl1pPr>
              <a:defRPr/>
            </a:lvl1pPr>
          </a:lstStyle>
          <a:p>
            <a:pPr>
              <a:defRPr/>
            </a:pPr>
            <a:endParaRPr lang="en-US" dirty="0"/>
          </a:p>
        </p:txBody>
      </p:sp>
      <p:sp>
        <p:nvSpPr>
          <p:cNvPr id="6"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5"/>
          <p:cNvSpPr>
            <a:spLocks noGrp="1" noChangeArrowheads="1"/>
          </p:cNvSpPr>
          <p:nvPr>
            <p:ph type="sldNum" sz="quarter" idx="12"/>
          </p:nvPr>
        </p:nvSpPr>
        <p:spPr>
          <a:ln/>
        </p:spPr>
        <p:txBody>
          <a:bodyPr/>
          <a:lstStyle>
            <a:lvl1pPr>
              <a:defRPr/>
            </a:lvl1pPr>
          </a:lstStyle>
          <a:p>
            <a:pPr>
              <a:defRPr/>
            </a:pPr>
            <a:fld id="{FC9DFEED-32DC-47BD-9731-C4145A930D0F}"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772400" cy="1206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dirty="0"/>
          </a:p>
        </p:txBody>
      </p:sp>
      <p:sp>
        <p:nvSpPr>
          <p:cNvPr id="6"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5"/>
          <p:cNvSpPr>
            <a:spLocks noGrp="1" noChangeArrowheads="1"/>
          </p:cNvSpPr>
          <p:nvPr>
            <p:ph type="sldNum" sz="quarter" idx="12"/>
          </p:nvPr>
        </p:nvSpPr>
        <p:spPr>
          <a:ln/>
        </p:spPr>
        <p:txBody>
          <a:bodyPr/>
          <a:lstStyle>
            <a:lvl1pPr>
              <a:defRPr/>
            </a:lvl1pPr>
          </a:lstStyle>
          <a:p>
            <a:pPr>
              <a:defRPr/>
            </a:pPr>
            <a:fld id="{C2A36DFC-6B9E-49F6-8DD9-22E29CDCB8F8}"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772400" cy="12065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219200" y="1600200"/>
            <a:ext cx="3810000" cy="4495800"/>
          </a:xfrm>
        </p:spPr>
        <p:txBody>
          <a:bodyPr/>
          <a:lstStyle/>
          <a:p>
            <a:pPr lvl="0"/>
            <a:endParaRPr lang="en-US" noProof="0" dirty="0" smtClean="0"/>
          </a:p>
        </p:txBody>
      </p:sp>
      <p:sp>
        <p:nvSpPr>
          <p:cNvPr id="4" name="Text Placeholder 3"/>
          <p:cNvSpPr>
            <a:spLocks noGrp="1"/>
          </p:cNvSpPr>
          <p:nvPr>
            <p:ph type="body" sz="half" idx="2"/>
          </p:nvPr>
        </p:nvSpPr>
        <p:spPr>
          <a:xfrm>
            <a:off x="51816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dirty="0"/>
          </a:p>
        </p:txBody>
      </p:sp>
      <p:sp>
        <p:nvSpPr>
          <p:cNvPr id="6"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5"/>
          <p:cNvSpPr>
            <a:spLocks noGrp="1" noChangeArrowheads="1"/>
          </p:cNvSpPr>
          <p:nvPr>
            <p:ph type="sldNum" sz="quarter" idx="12"/>
          </p:nvPr>
        </p:nvSpPr>
        <p:spPr>
          <a:ln/>
        </p:spPr>
        <p:txBody>
          <a:bodyPr/>
          <a:lstStyle>
            <a:lvl1pPr>
              <a:defRPr/>
            </a:lvl1pPr>
          </a:lstStyle>
          <a:p>
            <a:pPr>
              <a:defRPr/>
            </a:pPr>
            <a:fld id="{8C0A5A3E-2EC6-4FB1-AB98-E653E4778DF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dirty="0"/>
          </a:p>
        </p:txBody>
      </p:sp>
      <p:sp>
        <p:nvSpPr>
          <p:cNvPr id="5"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5"/>
          <p:cNvSpPr>
            <a:spLocks noGrp="1" noChangeArrowheads="1"/>
          </p:cNvSpPr>
          <p:nvPr>
            <p:ph type="sldNum" sz="quarter" idx="12"/>
          </p:nvPr>
        </p:nvSpPr>
        <p:spPr>
          <a:ln/>
        </p:spPr>
        <p:txBody>
          <a:bodyPr/>
          <a:lstStyle>
            <a:lvl1pPr>
              <a:defRPr/>
            </a:lvl1pPr>
          </a:lstStyle>
          <a:p>
            <a:pPr>
              <a:defRPr/>
            </a:pPr>
            <a:fld id="{B6B54D38-FFB0-46BC-A445-6654CF99A7E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dirty="0"/>
          </a:p>
        </p:txBody>
      </p:sp>
      <p:sp>
        <p:nvSpPr>
          <p:cNvPr id="5"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5"/>
          <p:cNvSpPr>
            <a:spLocks noGrp="1" noChangeArrowheads="1"/>
          </p:cNvSpPr>
          <p:nvPr>
            <p:ph type="sldNum" sz="quarter" idx="12"/>
          </p:nvPr>
        </p:nvSpPr>
        <p:spPr>
          <a:ln/>
        </p:spPr>
        <p:txBody>
          <a:bodyPr/>
          <a:lstStyle>
            <a:lvl1pPr>
              <a:defRPr/>
            </a:lvl1pPr>
          </a:lstStyle>
          <a:p>
            <a:pPr>
              <a:defRPr/>
            </a:pPr>
            <a:fld id="{5FCE84C8-2C6D-4BEA-83FA-ABCB537E956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dirty="0"/>
          </a:p>
        </p:txBody>
      </p:sp>
      <p:sp>
        <p:nvSpPr>
          <p:cNvPr id="6"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5"/>
          <p:cNvSpPr>
            <a:spLocks noGrp="1" noChangeArrowheads="1"/>
          </p:cNvSpPr>
          <p:nvPr>
            <p:ph type="sldNum" sz="quarter" idx="12"/>
          </p:nvPr>
        </p:nvSpPr>
        <p:spPr>
          <a:ln/>
        </p:spPr>
        <p:txBody>
          <a:bodyPr/>
          <a:lstStyle>
            <a:lvl1pPr>
              <a:defRPr/>
            </a:lvl1pPr>
          </a:lstStyle>
          <a:p>
            <a:pPr>
              <a:defRPr/>
            </a:pPr>
            <a:fld id="{7B4EF63E-433B-479E-9B9D-72ADDA72951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endParaRPr lang="en-US" dirty="0"/>
          </a:p>
        </p:txBody>
      </p:sp>
      <p:sp>
        <p:nvSpPr>
          <p:cNvPr id="8"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5"/>
          <p:cNvSpPr>
            <a:spLocks noGrp="1" noChangeArrowheads="1"/>
          </p:cNvSpPr>
          <p:nvPr>
            <p:ph type="sldNum" sz="quarter" idx="12"/>
          </p:nvPr>
        </p:nvSpPr>
        <p:spPr>
          <a:ln/>
        </p:spPr>
        <p:txBody>
          <a:bodyPr/>
          <a:lstStyle>
            <a:lvl1pPr>
              <a:defRPr/>
            </a:lvl1pPr>
          </a:lstStyle>
          <a:p>
            <a:pPr>
              <a:defRPr/>
            </a:pPr>
            <a:fld id="{C96FDAF6-8FA8-412F-86A5-F03396B8077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dirty="0"/>
          </a:p>
        </p:txBody>
      </p:sp>
      <p:sp>
        <p:nvSpPr>
          <p:cNvPr id="4"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5"/>
          <p:cNvSpPr>
            <a:spLocks noGrp="1" noChangeArrowheads="1"/>
          </p:cNvSpPr>
          <p:nvPr>
            <p:ph type="sldNum" sz="quarter" idx="12"/>
          </p:nvPr>
        </p:nvSpPr>
        <p:spPr>
          <a:ln/>
        </p:spPr>
        <p:txBody>
          <a:bodyPr/>
          <a:lstStyle>
            <a:lvl1pPr>
              <a:defRPr/>
            </a:lvl1pPr>
          </a:lstStyle>
          <a:p>
            <a:pPr>
              <a:defRPr/>
            </a:pPr>
            <a:fld id="{F497C107-D57C-4E0B-9A17-4C864B261A3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dirty="0"/>
          </a:p>
        </p:txBody>
      </p:sp>
      <p:sp>
        <p:nvSpPr>
          <p:cNvPr id="3"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5"/>
          <p:cNvSpPr>
            <a:spLocks noGrp="1" noChangeArrowheads="1"/>
          </p:cNvSpPr>
          <p:nvPr>
            <p:ph type="sldNum" sz="quarter" idx="12"/>
          </p:nvPr>
        </p:nvSpPr>
        <p:spPr>
          <a:ln/>
        </p:spPr>
        <p:txBody>
          <a:bodyPr/>
          <a:lstStyle>
            <a:lvl1pPr>
              <a:defRPr/>
            </a:lvl1pPr>
          </a:lstStyle>
          <a:p>
            <a:pPr>
              <a:defRPr/>
            </a:pPr>
            <a:fld id="{F533B495-8BB2-48A9-A12D-3E556BBB200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dirty="0"/>
          </a:p>
        </p:txBody>
      </p:sp>
      <p:sp>
        <p:nvSpPr>
          <p:cNvPr id="6"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5"/>
          <p:cNvSpPr>
            <a:spLocks noGrp="1" noChangeArrowheads="1"/>
          </p:cNvSpPr>
          <p:nvPr>
            <p:ph type="sldNum" sz="quarter" idx="12"/>
          </p:nvPr>
        </p:nvSpPr>
        <p:spPr>
          <a:ln/>
        </p:spPr>
        <p:txBody>
          <a:bodyPr/>
          <a:lstStyle>
            <a:lvl1pPr>
              <a:defRPr/>
            </a:lvl1pPr>
          </a:lstStyle>
          <a:p>
            <a:pPr>
              <a:defRPr/>
            </a:pPr>
            <a:fld id="{54802012-6333-48FD-932A-8B22437756D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dirty="0"/>
          </a:p>
        </p:txBody>
      </p:sp>
      <p:sp>
        <p:nvSpPr>
          <p:cNvPr id="6"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5"/>
          <p:cNvSpPr>
            <a:spLocks noGrp="1" noChangeArrowheads="1"/>
          </p:cNvSpPr>
          <p:nvPr>
            <p:ph type="sldNum" sz="quarter" idx="12"/>
          </p:nvPr>
        </p:nvSpPr>
        <p:spPr>
          <a:ln/>
        </p:spPr>
        <p:txBody>
          <a:bodyPr/>
          <a:lstStyle>
            <a:lvl1pPr>
              <a:defRPr/>
            </a:lvl1pPr>
          </a:lstStyle>
          <a:p>
            <a:pPr>
              <a:defRPr/>
            </a:pPr>
            <a:fld id="{B5EB779A-DF73-402E-8628-52EDD2CF4CA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143000" cy="6856413"/>
            <a:chOff x="0" y="0"/>
            <a:chExt cx="720" cy="4319"/>
          </a:xfrm>
        </p:grpSpPr>
        <p:sp>
          <p:nvSpPr>
            <p:cNvPr id="2051"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w="9525">
              <a:noFill/>
              <a:miter lim="800000"/>
              <a:headEnd/>
              <a:tailEnd/>
            </a:ln>
            <a:effectLst/>
          </p:spPr>
          <p:txBody>
            <a:bodyPr wrap="none" lIns="92075" tIns="46038" rIns="92075" bIns="46038" anchor="ctr"/>
            <a:lstStyle/>
            <a:p>
              <a:pPr eaLnBrk="0" hangingPunct="0">
                <a:spcBef>
                  <a:spcPct val="50000"/>
                </a:spcBef>
                <a:defRPr/>
              </a:pPr>
              <a:endParaRPr lang="en-US" dirty="0">
                <a:ea typeface="+mn-ea"/>
              </a:endParaRPr>
            </a:p>
          </p:txBody>
        </p:sp>
        <p:sp>
          <p:nvSpPr>
            <p:cNvPr id="2052"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w="9525">
              <a:noFill/>
              <a:miter lim="800000"/>
              <a:headEnd/>
              <a:tailEnd/>
            </a:ln>
            <a:effectLst/>
          </p:spPr>
          <p:txBody>
            <a:bodyPr wrap="none" lIns="92075" tIns="46038" rIns="92075" bIns="46038" anchor="ctr"/>
            <a:lstStyle/>
            <a:p>
              <a:pPr eaLnBrk="0" hangingPunct="0">
                <a:spcBef>
                  <a:spcPct val="50000"/>
                </a:spcBef>
                <a:defRPr/>
              </a:pPr>
              <a:endParaRPr lang="en-US" dirty="0">
                <a:ea typeface="+mn-ea"/>
              </a:endParaRPr>
            </a:p>
          </p:txBody>
        </p:sp>
        <p:pic>
          <p:nvPicPr>
            <p:cNvPr id="1034" name="Picture 5"/>
            <p:cNvPicPr>
              <a:picLocks noChangeArrowheads="1"/>
            </p:cNvPicPr>
            <p:nvPr/>
          </p:nvPicPr>
          <p:blipFill>
            <a:blip r:embed="rId18" cstate="print"/>
            <a:srcRect/>
            <a:stretch>
              <a:fillRect/>
            </a:stretch>
          </p:blipFill>
          <p:spPr bwMode="auto">
            <a:xfrm>
              <a:off x="0" y="312"/>
              <a:ext cx="720" cy="1872"/>
            </a:xfrm>
            <a:prstGeom prst="rect">
              <a:avLst/>
            </a:prstGeom>
            <a:noFill/>
            <a:ln w="9525">
              <a:noFill/>
              <a:miter lim="800000"/>
              <a:headEnd/>
              <a:tailEnd/>
            </a:ln>
          </p:spPr>
        </p:pic>
      </p:grpSp>
      <p:sp>
        <p:nvSpPr>
          <p:cNvPr id="1027" name="Rectangle 11"/>
          <p:cNvSpPr>
            <a:spLocks noGrp="1" noChangeArrowheads="1"/>
          </p:cNvSpPr>
          <p:nvPr>
            <p:ph type="title"/>
          </p:nvPr>
        </p:nvSpPr>
        <p:spPr bwMode="auto">
          <a:xfrm>
            <a:off x="1219200" y="304800"/>
            <a:ext cx="7772400" cy="1206500"/>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12"/>
          <p:cNvSpPr>
            <a:spLocks noGrp="1" noChangeArrowheads="1"/>
          </p:cNvSpPr>
          <p:nvPr>
            <p:ph type="body" idx="1"/>
          </p:nvPr>
        </p:nvSpPr>
        <p:spPr bwMode="auto">
          <a:xfrm>
            <a:off x="1219200" y="1600200"/>
            <a:ext cx="7772400" cy="4495800"/>
          </a:xfrm>
          <a:prstGeom prst="rect">
            <a:avLst/>
          </a:prstGeom>
          <a:noFill/>
          <a:ln w="12700" cap="sq">
            <a:noFill/>
            <a:miter lim="800000"/>
            <a:headEnd type="none" w="sm" len="sm"/>
            <a:tailEnd type="none" w="sm" len="sm"/>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61" name="Rectangle 13"/>
          <p:cNvSpPr>
            <a:spLocks noGrp="1" noChangeArrowheads="1"/>
          </p:cNvSpPr>
          <p:nvPr>
            <p:ph type="dt" sz="half" idx="2"/>
          </p:nvPr>
        </p:nvSpPr>
        <p:spPr bwMode="auto">
          <a:xfrm>
            <a:off x="1143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400">
                <a:ea typeface="+mn-ea"/>
              </a:defRPr>
            </a:lvl1pPr>
          </a:lstStyle>
          <a:p>
            <a:pPr>
              <a:defRPr/>
            </a:pPr>
            <a:endParaRPr lang="en-US" dirty="0"/>
          </a:p>
        </p:txBody>
      </p:sp>
      <p:sp>
        <p:nvSpPr>
          <p:cNvPr id="2062" name="Rectangle 14"/>
          <p:cNvSpPr>
            <a:spLocks noGrp="1" noChangeArrowheads="1"/>
          </p:cNvSpPr>
          <p:nvPr>
            <p:ph type="ftr" sz="quarter" idx="3"/>
          </p:nvPr>
        </p:nvSpPr>
        <p:spPr bwMode="auto">
          <a:xfrm>
            <a:off x="3581400" y="64008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ctr">
              <a:defRPr sz="1400">
                <a:ea typeface="+mn-ea"/>
              </a:defRPr>
            </a:lvl1pPr>
          </a:lstStyle>
          <a:p>
            <a:pPr>
              <a:defRPr/>
            </a:pPr>
            <a:endParaRPr lang="en-US" dirty="0"/>
          </a:p>
        </p:txBody>
      </p:sp>
      <p:sp>
        <p:nvSpPr>
          <p:cNvPr id="2063" name="Rectangle 15"/>
          <p:cNvSpPr>
            <a:spLocks noGrp="1" noChangeArrowheads="1"/>
          </p:cNvSpPr>
          <p:nvPr>
            <p:ph type="sldNum" sz="quarter" idx="4"/>
          </p:nvPr>
        </p:nvSpPr>
        <p:spPr bwMode="auto">
          <a:xfrm>
            <a:off x="7239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DB890AA7-EFC8-4EC8-9609-1B83850DB241}"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760"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Lst>
  <p:txStyles>
    <p:titleStyle>
      <a:lvl1pPr algn="l" rtl="0" eaLnBrk="0" fontAlgn="base" hangingPunct="0">
        <a:spcBef>
          <a:spcPct val="0"/>
        </a:spcBef>
        <a:spcAft>
          <a:spcPct val="0"/>
        </a:spcAft>
        <a:defRPr sz="4400">
          <a:solidFill>
            <a:schemeClr val="tx2"/>
          </a:solidFill>
          <a:latin typeface="+mj-lt"/>
          <a:ea typeface="ＭＳ Ｐゴシック" charset="-128"/>
          <a:cs typeface="+mj-cs"/>
        </a:defRPr>
      </a:lvl1pPr>
      <a:lvl2pPr algn="l" rtl="0" eaLnBrk="0" fontAlgn="base" hangingPunct="0">
        <a:spcBef>
          <a:spcPct val="0"/>
        </a:spcBef>
        <a:spcAft>
          <a:spcPct val="0"/>
        </a:spcAft>
        <a:defRPr sz="4400">
          <a:solidFill>
            <a:schemeClr val="tx2"/>
          </a:solidFill>
          <a:latin typeface="Times New Roman" charset="0"/>
          <a:ea typeface="ＭＳ Ｐゴシック" charset="-128"/>
        </a:defRPr>
      </a:lvl2pPr>
      <a:lvl3pPr algn="l" rtl="0" eaLnBrk="0" fontAlgn="base" hangingPunct="0">
        <a:spcBef>
          <a:spcPct val="0"/>
        </a:spcBef>
        <a:spcAft>
          <a:spcPct val="0"/>
        </a:spcAft>
        <a:defRPr sz="4400">
          <a:solidFill>
            <a:schemeClr val="tx2"/>
          </a:solidFill>
          <a:latin typeface="Times New Roman" charset="0"/>
          <a:ea typeface="ＭＳ Ｐゴシック" charset="-128"/>
        </a:defRPr>
      </a:lvl3pPr>
      <a:lvl4pPr algn="l" rtl="0" eaLnBrk="0" fontAlgn="base" hangingPunct="0">
        <a:spcBef>
          <a:spcPct val="0"/>
        </a:spcBef>
        <a:spcAft>
          <a:spcPct val="0"/>
        </a:spcAft>
        <a:defRPr sz="4400">
          <a:solidFill>
            <a:schemeClr val="tx2"/>
          </a:solidFill>
          <a:latin typeface="Times New Roman" charset="0"/>
          <a:ea typeface="ＭＳ Ｐゴシック" charset="-128"/>
        </a:defRPr>
      </a:lvl4pPr>
      <a:lvl5pPr algn="l" rtl="0" eaLnBrk="0" fontAlgn="base" hangingPunct="0">
        <a:spcBef>
          <a:spcPct val="0"/>
        </a:spcBef>
        <a:spcAft>
          <a:spcPct val="0"/>
        </a:spcAft>
        <a:defRPr sz="4400">
          <a:solidFill>
            <a:schemeClr val="tx2"/>
          </a:solidFill>
          <a:latin typeface="Times New Roman" charset="0"/>
          <a:ea typeface="ＭＳ Ｐゴシック" charset="-128"/>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90000"/>
        <a:buFont typeface="Symbol" charset="2"/>
        <a:buChar char="¨"/>
        <a:defRPr sz="3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828800" y="0"/>
            <a:ext cx="7315200" cy="3352800"/>
          </a:xfrm>
        </p:spPr>
        <p:txBody>
          <a:bodyPr/>
          <a:lstStyle/>
          <a:p>
            <a:pPr algn="ctr" eaLnBrk="1" hangingPunct="1"/>
            <a:r>
              <a:rPr lang="en-US" b="1" dirty="0" smtClean="0"/>
              <a:t>Pierce County Fire &amp; Rescue</a:t>
            </a:r>
            <a:r>
              <a:rPr lang="en-US" sz="4000" b="1" dirty="0" smtClean="0"/>
              <a:t/>
            </a:r>
            <a:br>
              <a:rPr lang="en-US" sz="4000" b="1" dirty="0" smtClean="0"/>
            </a:br>
            <a:r>
              <a:rPr lang="en-US" sz="4000" b="1" dirty="0" smtClean="0"/>
              <a:t>Mobile Integrated Health Care</a:t>
            </a:r>
            <a:br>
              <a:rPr lang="en-US" sz="4000" b="1" dirty="0" smtClean="0"/>
            </a:br>
            <a:r>
              <a:rPr lang="en-US" sz="3200" b="1" dirty="0" smtClean="0"/>
              <a:t>and</a:t>
            </a:r>
            <a:r>
              <a:rPr lang="en-US" sz="4000" b="1" dirty="0" smtClean="0"/>
              <a:t/>
            </a:r>
            <a:br>
              <a:rPr lang="en-US" sz="4000" b="1" dirty="0" smtClean="0"/>
            </a:br>
            <a:r>
              <a:rPr lang="en-US" sz="4000" b="1" dirty="0" smtClean="0"/>
              <a:t>Community Paramedic Services</a:t>
            </a:r>
            <a:endParaRPr lang="en-US" sz="2800" b="1" dirty="0" smtClean="0"/>
          </a:p>
        </p:txBody>
      </p:sp>
      <p:sp>
        <p:nvSpPr>
          <p:cNvPr id="3075" name="Rectangle 3"/>
          <p:cNvSpPr>
            <a:spLocks noGrp="1" noChangeArrowheads="1"/>
          </p:cNvSpPr>
          <p:nvPr>
            <p:ph type="subTitle" idx="1"/>
          </p:nvPr>
        </p:nvSpPr>
        <p:spPr>
          <a:xfrm>
            <a:off x="2362200" y="3886200"/>
            <a:ext cx="6400800" cy="1752600"/>
          </a:xfrm>
        </p:spPr>
        <p:txBody>
          <a:bodyPr/>
          <a:lstStyle/>
          <a:p>
            <a:pPr algn="ctr" eaLnBrk="1" hangingPunct="1">
              <a:buFont typeface="Symbol" charset="2"/>
              <a:buNone/>
            </a:pPr>
            <a:r>
              <a:rPr lang="en-US" dirty="0" smtClean="0"/>
              <a:t>A Report From The Pinnacle EMS Leadership Conference</a:t>
            </a:r>
          </a:p>
          <a:p>
            <a:pPr algn="ctr" eaLnBrk="1" hangingPunct="1">
              <a:buFont typeface="Symbol" charset="2"/>
              <a:buNone/>
            </a:pPr>
            <a:r>
              <a:rPr lang="en-US" dirty="0" smtClean="0"/>
              <a:t>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Health Care Reform / ACA</a:t>
            </a:r>
            <a:endParaRPr lang="en-US" dirty="0"/>
          </a:p>
        </p:txBody>
      </p:sp>
      <p:pic>
        <p:nvPicPr>
          <p:cNvPr id="5" name="Content Placeholder 4" descr="Triple Aim 4.jpg"/>
          <p:cNvPicPr>
            <a:picLocks noGrp="1" noChangeAspect="1"/>
          </p:cNvPicPr>
          <p:nvPr>
            <p:ph sz="half" idx="1"/>
          </p:nvPr>
        </p:nvPicPr>
        <p:blipFill>
          <a:blip r:embed="rId3" cstate="print"/>
          <a:stretch>
            <a:fillRect/>
          </a:stretch>
        </p:blipFill>
        <p:spPr>
          <a:xfrm>
            <a:off x="1143000" y="2057400"/>
            <a:ext cx="4001232" cy="3024187"/>
          </a:xfrm>
        </p:spPr>
      </p:pic>
      <p:sp>
        <p:nvSpPr>
          <p:cNvPr id="4" name="Content Placeholder 3"/>
          <p:cNvSpPr>
            <a:spLocks noGrp="1"/>
          </p:cNvSpPr>
          <p:nvPr>
            <p:ph sz="half" idx="2"/>
          </p:nvPr>
        </p:nvSpPr>
        <p:spPr>
          <a:xfrm>
            <a:off x="5181600" y="1600200"/>
            <a:ext cx="3810000" cy="5257800"/>
          </a:xfrm>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r>
              <a:rPr lang="en-US" dirty="0" smtClean="0"/>
              <a:t>Provide the Patients with a Positive Healthcare Experience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solidFill>
                  <a:schemeClr val="tx2">
                    <a:lumMod val="75000"/>
                  </a:schemeClr>
                </a:solidFill>
              </a:rPr>
              <a:t>The Development of </a:t>
            </a:r>
            <a:br>
              <a:rPr lang="en-US" dirty="0" smtClean="0">
                <a:solidFill>
                  <a:schemeClr val="tx2">
                    <a:lumMod val="75000"/>
                  </a:schemeClr>
                </a:solidFill>
              </a:rPr>
            </a:br>
            <a:r>
              <a:rPr lang="en-US" dirty="0" smtClean="0">
                <a:solidFill>
                  <a:schemeClr val="tx2">
                    <a:lumMod val="75000"/>
                  </a:schemeClr>
                </a:solidFill>
              </a:rPr>
              <a:t>Accountable Care Organizations</a:t>
            </a:r>
          </a:p>
        </p:txBody>
      </p:sp>
      <p:pic>
        <p:nvPicPr>
          <p:cNvPr id="15363" name="Picture 4" descr="C:\WINDOWS\Desktop\The Magic Behind the Medicine\magic - 06.jpg"/>
          <p:cNvPicPr>
            <a:picLocks noChangeAspect="1" noChangeArrowheads="1"/>
          </p:cNvPicPr>
          <p:nvPr/>
        </p:nvPicPr>
        <p:blipFill>
          <a:blip r:embed="rId3" cstate="print"/>
          <a:srcRect/>
          <a:stretch>
            <a:fillRect/>
          </a:stretch>
        </p:blipFill>
        <p:spPr bwMode="auto">
          <a:xfrm>
            <a:off x="1143000" y="1600200"/>
            <a:ext cx="2641600" cy="3962400"/>
          </a:xfrm>
          <a:prstGeom prst="rect">
            <a:avLst/>
          </a:prstGeom>
          <a:noFill/>
          <a:ln w="9525">
            <a:noFill/>
            <a:miter lim="800000"/>
            <a:headEnd/>
            <a:tailEnd/>
          </a:ln>
        </p:spPr>
      </p:pic>
      <p:pic>
        <p:nvPicPr>
          <p:cNvPr id="15364" name="Picture 4" descr="ummc-shock-trauma-1.jpg"/>
          <p:cNvPicPr>
            <a:picLocks noChangeAspect="1"/>
          </p:cNvPicPr>
          <p:nvPr/>
        </p:nvPicPr>
        <p:blipFill>
          <a:blip r:embed="rId4" cstate="print"/>
          <a:srcRect/>
          <a:stretch>
            <a:fillRect/>
          </a:stretch>
        </p:blipFill>
        <p:spPr bwMode="auto">
          <a:xfrm>
            <a:off x="3962400" y="3352800"/>
            <a:ext cx="51816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Accountable Care Organizations</a:t>
            </a:r>
            <a:endParaRPr lang="en-US" dirty="0"/>
          </a:p>
        </p:txBody>
      </p:sp>
      <p:pic>
        <p:nvPicPr>
          <p:cNvPr id="5" name="Content Placeholder 4" descr="Accountable Care Diagram 1.png"/>
          <p:cNvPicPr>
            <a:picLocks noGrp="1" noChangeAspect="1"/>
          </p:cNvPicPr>
          <p:nvPr>
            <p:ph sz="half" idx="4294967295"/>
          </p:nvPr>
        </p:nvPicPr>
        <p:blipFill>
          <a:blip r:embed="rId3" cstate="print"/>
          <a:stretch>
            <a:fillRect/>
          </a:stretch>
        </p:blipFill>
        <p:spPr>
          <a:xfrm>
            <a:off x="1295400" y="1752600"/>
            <a:ext cx="7524411" cy="42672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Who Will Become the ACOs </a:t>
            </a:r>
            <a:endParaRPr lang="en-US" dirty="0"/>
          </a:p>
        </p:txBody>
      </p:sp>
      <p:pic>
        <p:nvPicPr>
          <p:cNvPr id="5" name="Content Placeholder 4" descr="UW Medicine Logo.png"/>
          <p:cNvPicPr>
            <a:picLocks noGrp="1" noChangeAspect="1"/>
          </p:cNvPicPr>
          <p:nvPr>
            <p:ph sz="half" idx="1"/>
          </p:nvPr>
        </p:nvPicPr>
        <p:blipFill>
          <a:blip r:embed="rId3" cstate="print"/>
          <a:stretch>
            <a:fillRect/>
          </a:stretch>
        </p:blipFill>
        <p:spPr>
          <a:xfrm>
            <a:off x="4190999" y="3505200"/>
            <a:ext cx="4608577" cy="1600200"/>
          </a:xfrm>
        </p:spPr>
      </p:pic>
      <p:pic>
        <p:nvPicPr>
          <p:cNvPr id="6" name="Content Placeholder 5" descr="Group Health Logo.png"/>
          <p:cNvPicPr>
            <a:picLocks noGrp="1" noChangeAspect="1"/>
          </p:cNvPicPr>
          <p:nvPr>
            <p:ph sz="half" idx="2"/>
          </p:nvPr>
        </p:nvPicPr>
        <p:blipFill>
          <a:blip r:embed="rId4" cstate="print"/>
          <a:stretch>
            <a:fillRect/>
          </a:stretch>
        </p:blipFill>
        <p:spPr>
          <a:xfrm>
            <a:off x="4876800" y="1447799"/>
            <a:ext cx="3276600" cy="1875495"/>
          </a:xfrm>
        </p:spPr>
      </p:pic>
      <p:pic>
        <p:nvPicPr>
          <p:cNvPr id="7" name="Picture 6" descr="Franciscan Logo.png"/>
          <p:cNvPicPr>
            <a:picLocks noChangeAspect="1"/>
          </p:cNvPicPr>
          <p:nvPr/>
        </p:nvPicPr>
        <p:blipFill>
          <a:blip r:embed="rId5" cstate="print"/>
          <a:stretch>
            <a:fillRect/>
          </a:stretch>
        </p:blipFill>
        <p:spPr>
          <a:xfrm>
            <a:off x="1143000" y="5486400"/>
            <a:ext cx="8001000" cy="1371600"/>
          </a:xfrm>
          <a:prstGeom prst="rect">
            <a:avLst/>
          </a:prstGeom>
        </p:spPr>
      </p:pic>
      <p:pic>
        <p:nvPicPr>
          <p:cNvPr id="8" name="Picture 7" descr="MultiCare Logo.png"/>
          <p:cNvPicPr>
            <a:picLocks noChangeAspect="1"/>
          </p:cNvPicPr>
          <p:nvPr/>
        </p:nvPicPr>
        <p:blipFill>
          <a:blip r:embed="rId6" cstate="print"/>
          <a:stretch>
            <a:fillRect/>
          </a:stretch>
        </p:blipFill>
        <p:spPr>
          <a:xfrm>
            <a:off x="1295400" y="1981200"/>
            <a:ext cx="2743200" cy="27432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Major Change in How We Pay for Health Care :</a:t>
            </a:r>
            <a:endParaRPr lang="en-US" dirty="0"/>
          </a:p>
        </p:txBody>
      </p:sp>
      <p:sp>
        <p:nvSpPr>
          <p:cNvPr id="7" name="Content Placeholder 6"/>
          <p:cNvSpPr>
            <a:spLocks noGrp="1"/>
          </p:cNvSpPr>
          <p:nvPr>
            <p:ph sz="half" idx="1"/>
          </p:nvPr>
        </p:nvSpPr>
        <p:spPr>
          <a:xfrm>
            <a:off x="1295400" y="1981200"/>
            <a:ext cx="3810000" cy="4495800"/>
          </a:xfrm>
        </p:spPr>
        <p:txBody>
          <a:bodyPr/>
          <a:lstStyle/>
          <a:p>
            <a:r>
              <a:rPr lang="en-US" dirty="0" smtClean="0"/>
              <a:t>This will be the most significant change to healthcare as we know it since the inception of Medicare in 1966</a:t>
            </a:r>
            <a:endParaRPr lang="en-US" dirty="0"/>
          </a:p>
        </p:txBody>
      </p:sp>
      <p:pic>
        <p:nvPicPr>
          <p:cNvPr id="9" name="Content Placeholder 8" descr="Health care Money.png"/>
          <p:cNvPicPr>
            <a:picLocks noGrp="1" noChangeAspect="1"/>
          </p:cNvPicPr>
          <p:nvPr>
            <p:ph sz="half" idx="2"/>
          </p:nvPr>
        </p:nvPicPr>
        <p:blipFill>
          <a:blip r:embed="rId3" cstate="print"/>
          <a:stretch>
            <a:fillRect/>
          </a:stretch>
        </p:blipFill>
        <p:spPr>
          <a:xfrm>
            <a:off x="5334000" y="1828800"/>
            <a:ext cx="3543300" cy="42672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Major Change in How We Pay for Health Care :</a:t>
            </a:r>
            <a:endParaRPr lang="en-US" dirty="0"/>
          </a:p>
        </p:txBody>
      </p:sp>
      <p:sp>
        <p:nvSpPr>
          <p:cNvPr id="7" name="Content Placeholder 6"/>
          <p:cNvSpPr>
            <a:spLocks noGrp="1"/>
          </p:cNvSpPr>
          <p:nvPr>
            <p:ph sz="half" idx="1"/>
          </p:nvPr>
        </p:nvSpPr>
        <p:spPr>
          <a:xfrm>
            <a:off x="1295400" y="1752600"/>
            <a:ext cx="3810000" cy="4495800"/>
          </a:xfrm>
        </p:spPr>
        <p:txBody>
          <a:bodyPr/>
          <a:lstStyle/>
          <a:p>
            <a:r>
              <a:rPr lang="en-US" dirty="0" smtClean="0"/>
              <a:t>Fee for Services Will Be Replaced With…</a:t>
            </a:r>
          </a:p>
          <a:p>
            <a:r>
              <a:rPr lang="en-US" dirty="0" smtClean="0"/>
              <a:t>Pay for Performance</a:t>
            </a:r>
          </a:p>
          <a:p>
            <a:r>
              <a:rPr lang="en-US" dirty="0" smtClean="0"/>
              <a:t>Isolated Medical Care Will Become….. Bundled Service</a:t>
            </a:r>
          </a:p>
          <a:p>
            <a:r>
              <a:rPr lang="en-US" dirty="0" smtClean="0"/>
              <a:t>Integrated Holistic Health Care</a:t>
            </a:r>
            <a:endParaRPr lang="en-US" dirty="0"/>
          </a:p>
        </p:txBody>
      </p:sp>
      <p:pic>
        <p:nvPicPr>
          <p:cNvPr id="9" name="Content Placeholder 8" descr="Health care Money.png"/>
          <p:cNvPicPr>
            <a:picLocks noGrp="1" noChangeAspect="1"/>
          </p:cNvPicPr>
          <p:nvPr>
            <p:ph sz="half" idx="2"/>
          </p:nvPr>
        </p:nvPicPr>
        <p:blipFill>
          <a:blip r:embed="rId3" cstate="print"/>
          <a:stretch>
            <a:fillRect/>
          </a:stretch>
        </p:blipFill>
        <p:spPr>
          <a:xfrm>
            <a:off x="5334000" y="1828800"/>
            <a:ext cx="3543300" cy="42672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Accountable Care Organizations</a:t>
            </a:r>
            <a:endParaRPr lang="en-US" dirty="0"/>
          </a:p>
        </p:txBody>
      </p:sp>
      <p:sp>
        <p:nvSpPr>
          <p:cNvPr id="3" name="Content Placeholder 2"/>
          <p:cNvSpPr>
            <a:spLocks noGrp="1"/>
          </p:cNvSpPr>
          <p:nvPr>
            <p:ph sz="half" idx="1"/>
          </p:nvPr>
        </p:nvSpPr>
        <p:spPr>
          <a:xfrm>
            <a:off x="1447800" y="1600200"/>
            <a:ext cx="7315200" cy="4876800"/>
          </a:xfrm>
        </p:spPr>
        <p:txBody>
          <a:bodyPr/>
          <a:lstStyle/>
          <a:p>
            <a:r>
              <a:rPr lang="en-US" dirty="0" smtClean="0"/>
              <a:t>It’s anticipated that ACOs will be Compensated by Medicare and Other Insurance Companies Based on the Total Population of Patients They Serve and / or through the bundling of services</a:t>
            </a:r>
          </a:p>
          <a:p>
            <a:pPr lvl="1">
              <a:buNone/>
            </a:pPr>
            <a:r>
              <a:rPr lang="en-US" dirty="0" smtClean="0"/>
              <a:t>	</a:t>
            </a:r>
            <a:r>
              <a:rPr lang="en-US" sz="2800" b="1" dirty="0" smtClean="0"/>
              <a:t>If they provide the patient with a positive experience and good, holistic, patient centric health care and keep their patients out of the ED and Hospital they will make a profit</a:t>
            </a:r>
          </a:p>
          <a:p>
            <a:pPr lvl="1">
              <a:buNone/>
            </a:pPr>
            <a:endParaRPr lang="en-US" sz="2800" b="1"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Accountable Care Organizations</a:t>
            </a:r>
            <a:endParaRPr lang="en-US" dirty="0"/>
          </a:p>
        </p:txBody>
      </p:sp>
      <p:sp>
        <p:nvSpPr>
          <p:cNvPr id="4" name="Content Placeholder 3"/>
          <p:cNvSpPr>
            <a:spLocks noGrp="1"/>
          </p:cNvSpPr>
          <p:nvPr>
            <p:ph sz="half" idx="1"/>
          </p:nvPr>
        </p:nvSpPr>
        <p:spPr>
          <a:xfrm>
            <a:off x="1219200" y="2133600"/>
            <a:ext cx="3810000" cy="3962400"/>
          </a:xfrm>
        </p:spPr>
        <p:txBody>
          <a:bodyPr/>
          <a:lstStyle/>
          <a:p>
            <a:r>
              <a:rPr lang="en-US" dirty="0" smtClean="0"/>
              <a:t>They Recognize that In-Hospital Care Expensive</a:t>
            </a:r>
          </a:p>
          <a:p>
            <a:endParaRPr lang="en-US" dirty="0" smtClean="0"/>
          </a:p>
          <a:p>
            <a:r>
              <a:rPr lang="en-US" dirty="0" smtClean="0"/>
              <a:t>Emergency Department Services are the Most Expensive of All 	</a:t>
            </a:r>
            <a:endParaRPr lang="en-US" dirty="0"/>
          </a:p>
        </p:txBody>
      </p:sp>
      <p:sp>
        <p:nvSpPr>
          <p:cNvPr id="5" name="Content Placeholder 4"/>
          <p:cNvSpPr>
            <a:spLocks noGrp="1"/>
          </p:cNvSpPr>
          <p:nvPr>
            <p:ph sz="half" idx="2"/>
          </p:nvPr>
        </p:nvSpPr>
        <p:spPr>
          <a:xfrm>
            <a:off x="4800600" y="1447800"/>
            <a:ext cx="4191000" cy="5410200"/>
          </a:xfrm>
        </p:spPr>
        <p:txBody>
          <a:bodyPr/>
          <a:lstStyle/>
          <a:p>
            <a:r>
              <a:rPr lang="en-US" sz="3200" dirty="0" smtClean="0"/>
              <a:t>Goal of the ACOs</a:t>
            </a:r>
          </a:p>
          <a:p>
            <a:pPr lvl="1"/>
            <a:r>
              <a:rPr lang="en-US" sz="2800" dirty="0" smtClean="0"/>
              <a:t>Keep Patients Out of the ED and Hospital if Possible</a:t>
            </a:r>
          </a:p>
          <a:p>
            <a:pPr lvl="1"/>
            <a:r>
              <a:rPr lang="en-US" sz="2800" dirty="0" smtClean="0"/>
              <a:t>Improve In-Patient Care to Reduce Errors and Complications</a:t>
            </a:r>
          </a:p>
          <a:p>
            <a:pPr lvl="1"/>
            <a:r>
              <a:rPr lang="en-US" sz="2800" dirty="0" smtClean="0"/>
              <a:t>Improve Out-Patient Care to Reduce        Re-Admissions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Accountable Care Organizations</a:t>
            </a:r>
            <a:endParaRPr lang="en-US" dirty="0"/>
          </a:p>
        </p:txBody>
      </p:sp>
      <p:sp>
        <p:nvSpPr>
          <p:cNvPr id="4" name="Content Placeholder 3"/>
          <p:cNvSpPr>
            <a:spLocks noGrp="1"/>
          </p:cNvSpPr>
          <p:nvPr>
            <p:ph sz="half" idx="2"/>
          </p:nvPr>
        </p:nvSpPr>
        <p:spPr>
          <a:xfrm>
            <a:off x="3581400" y="5562600"/>
            <a:ext cx="2667000" cy="1295400"/>
          </a:xfrm>
        </p:spPr>
        <p:txBody>
          <a:bodyPr/>
          <a:lstStyle/>
          <a:p>
            <a:pPr>
              <a:buNone/>
            </a:pPr>
            <a:endParaRPr lang="en-US" dirty="0"/>
          </a:p>
        </p:txBody>
      </p:sp>
      <p:pic>
        <p:nvPicPr>
          <p:cNvPr id="7" name="Content Placeholder 6" descr="Triple Aim 4.jpg"/>
          <p:cNvPicPr>
            <a:picLocks noGrp="1" noChangeAspect="1"/>
          </p:cNvPicPr>
          <p:nvPr>
            <p:ph sz="half" idx="1"/>
          </p:nvPr>
        </p:nvPicPr>
        <p:blipFill>
          <a:blip r:embed="rId3" cstate="print"/>
          <a:stretch>
            <a:fillRect/>
          </a:stretch>
        </p:blipFill>
        <p:spPr>
          <a:xfrm>
            <a:off x="1981200" y="1711842"/>
            <a:ext cx="6304671" cy="4765158"/>
          </a:xfrm>
        </p:spPr>
      </p:pic>
      <p:sp>
        <p:nvSpPr>
          <p:cNvPr id="5" name="TextBox 4"/>
          <p:cNvSpPr txBox="1"/>
          <p:nvPr/>
        </p:nvSpPr>
        <p:spPr>
          <a:xfrm>
            <a:off x="2286000" y="3200400"/>
            <a:ext cx="2590800" cy="646331"/>
          </a:xfrm>
          <a:prstGeom prst="rect">
            <a:avLst/>
          </a:prstGeom>
          <a:noFill/>
        </p:spPr>
        <p:txBody>
          <a:bodyPr wrap="square" rtlCol="0">
            <a:spAutoFit/>
          </a:bodyPr>
          <a:lstStyle/>
          <a:p>
            <a:r>
              <a:rPr lang="en-US" sz="3600" dirty="0" smtClean="0">
                <a:solidFill>
                  <a:schemeClr val="tx1">
                    <a:lumMod val="75000"/>
                  </a:schemeClr>
                </a:solidFill>
              </a:rPr>
              <a:t>EMS</a:t>
            </a:r>
            <a:r>
              <a:rPr lang="en-US" dirty="0" smtClean="0"/>
              <a:t> </a:t>
            </a:r>
            <a:endParaRPr lang="en-US" dirty="0"/>
          </a:p>
        </p:txBody>
      </p:sp>
      <p:sp>
        <p:nvSpPr>
          <p:cNvPr id="6" name="TextBox 5"/>
          <p:cNvSpPr txBox="1"/>
          <p:nvPr/>
        </p:nvSpPr>
        <p:spPr>
          <a:xfrm>
            <a:off x="6553200" y="3200400"/>
            <a:ext cx="1133919" cy="646331"/>
          </a:xfrm>
          <a:prstGeom prst="rect">
            <a:avLst/>
          </a:prstGeom>
          <a:noFill/>
        </p:spPr>
        <p:txBody>
          <a:bodyPr wrap="none" rtlCol="0">
            <a:spAutoFit/>
          </a:bodyPr>
          <a:lstStyle/>
          <a:p>
            <a:r>
              <a:rPr lang="en-US" sz="3600" dirty="0" smtClean="0">
                <a:solidFill>
                  <a:schemeClr val="tx1">
                    <a:lumMod val="75000"/>
                  </a:schemeClr>
                </a:solidFill>
              </a:rPr>
              <a:t>EMS</a:t>
            </a:r>
            <a:endParaRPr lang="en-US" sz="3600" dirty="0"/>
          </a:p>
        </p:txBody>
      </p:sp>
      <p:sp>
        <p:nvSpPr>
          <p:cNvPr id="8" name="TextBox 7"/>
          <p:cNvSpPr txBox="1"/>
          <p:nvPr/>
        </p:nvSpPr>
        <p:spPr>
          <a:xfrm>
            <a:off x="4876800" y="3886200"/>
            <a:ext cx="1905000" cy="1569660"/>
          </a:xfrm>
          <a:prstGeom prst="rect">
            <a:avLst/>
          </a:prstGeom>
          <a:noFill/>
        </p:spPr>
        <p:txBody>
          <a:bodyPr wrap="square" rtlCol="0">
            <a:spAutoFit/>
          </a:bodyPr>
          <a:lstStyle/>
          <a:p>
            <a:r>
              <a:rPr lang="en-US" sz="9600" dirty="0" smtClean="0">
                <a:solidFill>
                  <a:schemeClr val="bg2">
                    <a:lumMod val="50000"/>
                    <a:lumOff val="50000"/>
                  </a:schemeClr>
                </a:solidFill>
              </a:rPr>
              <a:t>?</a:t>
            </a:r>
            <a:endParaRPr lang="en-US" sz="9600" dirty="0">
              <a:solidFill>
                <a:schemeClr val="bg2">
                  <a:lumMod val="50000"/>
                  <a:lumOff val="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EMS will continue to be the :</a:t>
            </a:r>
            <a:endParaRPr lang="en-US" dirty="0"/>
          </a:p>
        </p:txBody>
      </p:sp>
      <p:pic>
        <p:nvPicPr>
          <p:cNvPr id="5" name="Content Placeholder 4" descr="images.jpg"/>
          <p:cNvPicPr>
            <a:picLocks noGrp="1" noChangeAspect="1"/>
          </p:cNvPicPr>
          <p:nvPr>
            <p:ph sz="half" idx="1"/>
          </p:nvPr>
        </p:nvPicPr>
        <p:blipFill>
          <a:blip r:embed="rId3"/>
          <a:srcRect t="-122947" b="-122947"/>
          <a:stretch>
            <a:fillRect/>
          </a:stretch>
        </p:blipFill>
        <p:spPr>
          <a:xfrm>
            <a:off x="3276600" y="0"/>
            <a:ext cx="3810000" cy="4648200"/>
          </a:xfrm>
        </p:spPr>
      </p:pic>
      <p:pic>
        <p:nvPicPr>
          <p:cNvPr id="6" name="Content Placeholder 5" descr="PIC5.jpg"/>
          <p:cNvPicPr>
            <a:picLocks noGrp="1" noChangeAspect="1"/>
          </p:cNvPicPr>
          <p:nvPr>
            <p:ph sz="half" idx="2"/>
          </p:nvPr>
        </p:nvPicPr>
        <p:blipFill>
          <a:blip r:embed="rId4"/>
          <a:srcRect t="-47294" b="-47294"/>
          <a:stretch>
            <a:fillRect/>
          </a:stretch>
        </p:blipFill>
        <p:spPr>
          <a:xfrm>
            <a:off x="2057400" y="1371600"/>
            <a:ext cx="6096000" cy="719328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Our Mission</a:t>
            </a:r>
            <a:endParaRPr lang="en-US" dirty="0"/>
          </a:p>
        </p:txBody>
      </p:sp>
      <p:sp>
        <p:nvSpPr>
          <p:cNvPr id="3" name="Content Placeholder 2"/>
          <p:cNvSpPr>
            <a:spLocks noGrp="1"/>
          </p:cNvSpPr>
          <p:nvPr>
            <p:ph sz="half" idx="1"/>
          </p:nvPr>
        </p:nvSpPr>
        <p:spPr/>
        <p:txBody>
          <a:bodyPr/>
          <a:lstStyle/>
          <a:p>
            <a:r>
              <a:rPr lang="en-US" dirty="0" smtClean="0"/>
              <a:t>Learn as much as possible about the Affordable Care Act</a:t>
            </a:r>
          </a:p>
          <a:p>
            <a:endParaRPr lang="en-US" dirty="0" smtClean="0"/>
          </a:p>
          <a:p>
            <a:r>
              <a:rPr lang="en-US" dirty="0" smtClean="0"/>
              <a:t>Provide the PCFC&amp;Cs with information and recommendations for future operations </a:t>
            </a:r>
            <a:endParaRPr lang="en-US" dirty="0"/>
          </a:p>
        </p:txBody>
      </p:sp>
      <p:pic>
        <p:nvPicPr>
          <p:cNvPr id="5" name="Content Placeholder 4" descr="ACA Logo.png"/>
          <p:cNvPicPr>
            <a:picLocks noGrp="1" noChangeAspect="1"/>
          </p:cNvPicPr>
          <p:nvPr>
            <p:ph sz="half" idx="2"/>
          </p:nvPr>
        </p:nvPicPr>
        <p:blipFill>
          <a:blip r:embed="rId3" cstate="print"/>
          <a:stretch>
            <a:fillRect/>
          </a:stretch>
        </p:blipFill>
        <p:spPr>
          <a:xfrm>
            <a:off x="4864745" y="4191000"/>
            <a:ext cx="4279255" cy="2667001"/>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7772400" cy="2209800"/>
          </a:xfrm>
        </p:spPr>
        <p:txBody>
          <a:bodyPr/>
          <a:lstStyle/>
          <a:p>
            <a:pPr algn="ctr"/>
            <a:r>
              <a:rPr lang="en-US" sz="3600" dirty="0" smtClean="0"/>
              <a:t>Mobile Integrated Health Care Services </a:t>
            </a:r>
            <a:r>
              <a:rPr lang="en-US" sz="3200" dirty="0" smtClean="0"/>
              <a:t>Utilizing</a:t>
            </a:r>
            <a:r>
              <a:rPr lang="en-US" dirty="0" smtClean="0"/>
              <a:t/>
            </a:r>
            <a:br>
              <a:rPr lang="en-US" dirty="0" smtClean="0"/>
            </a:br>
            <a:r>
              <a:rPr lang="en-US" dirty="0" smtClean="0"/>
              <a:t>Community Paramedics</a:t>
            </a:r>
            <a:endParaRPr lang="en-US" dirty="0"/>
          </a:p>
        </p:txBody>
      </p:sp>
      <p:sp>
        <p:nvSpPr>
          <p:cNvPr id="3" name="Content Placeholder 2"/>
          <p:cNvSpPr>
            <a:spLocks noGrp="1"/>
          </p:cNvSpPr>
          <p:nvPr>
            <p:ph sz="half" idx="1"/>
          </p:nvPr>
        </p:nvSpPr>
        <p:spPr>
          <a:xfrm>
            <a:off x="990600" y="5486400"/>
            <a:ext cx="8153400" cy="1371600"/>
          </a:xfrm>
        </p:spPr>
        <p:txBody>
          <a:bodyPr/>
          <a:lstStyle/>
          <a:p>
            <a:pPr algn="ctr">
              <a:buNone/>
            </a:pPr>
            <a:r>
              <a:rPr lang="en-US" b="1" dirty="0" smtClean="0"/>
              <a:t>May be Funded By The ACOs </a:t>
            </a:r>
          </a:p>
          <a:p>
            <a:pPr algn="ctr">
              <a:buNone/>
            </a:pPr>
            <a:r>
              <a:rPr lang="en-US" b="1" dirty="0" smtClean="0"/>
              <a:t>To Support Their Mission</a:t>
            </a:r>
            <a:endParaRPr lang="en-US" b="1" dirty="0"/>
          </a:p>
        </p:txBody>
      </p:sp>
      <p:pic>
        <p:nvPicPr>
          <p:cNvPr id="5" name="Content Placeholder 4" descr="Comm Paremedic 2.jpg"/>
          <p:cNvPicPr>
            <a:picLocks noGrp="1" noChangeAspect="1"/>
          </p:cNvPicPr>
          <p:nvPr>
            <p:ph sz="half" idx="2"/>
          </p:nvPr>
        </p:nvPicPr>
        <p:blipFill>
          <a:blip r:embed="rId3" cstate="print"/>
          <a:stretch>
            <a:fillRect/>
          </a:stretch>
        </p:blipFill>
        <p:spPr>
          <a:xfrm>
            <a:off x="1143000" y="2590800"/>
            <a:ext cx="8001000" cy="2829723"/>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8077200" cy="2133600"/>
          </a:xfrm>
        </p:spPr>
        <p:txBody>
          <a:bodyPr/>
          <a:lstStyle/>
          <a:p>
            <a:pPr algn="ctr"/>
            <a:r>
              <a:rPr lang="en-US" sz="3600" dirty="0" smtClean="0"/>
              <a:t>Mobile Integrated Health Care Services </a:t>
            </a:r>
            <a:r>
              <a:rPr lang="en-US" sz="3200" dirty="0" smtClean="0"/>
              <a:t>and </a:t>
            </a:r>
            <a:r>
              <a:rPr lang="en-US" dirty="0" smtClean="0"/>
              <a:t/>
            </a:r>
            <a:br>
              <a:rPr lang="en-US" dirty="0" smtClean="0"/>
            </a:br>
            <a:r>
              <a:rPr lang="en-US" dirty="0" smtClean="0"/>
              <a:t>Community Paramedics</a:t>
            </a:r>
            <a:endParaRPr lang="en-US" dirty="0"/>
          </a:p>
        </p:txBody>
      </p:sp>
      <p:sp>
        <p:nvSpPr>
          <p:cNvPr id="3" name="Content Placeholder 2"/>
          <p:cNvSpPr>
            <a:spLocks noGrp="1"/>
          </p:cNvSpPr>
          <p:nvPr>
            <p:ph sz="half" idx="1"/>
          </p:nvPr>
        </p:nvSpPr>
        <p:spPr>
          <a:xfrm>
            <a:off x="1219200" y="1981200"/>
            <a:ext cx="7924800" cy="4876800"/>
          </a:xfrm>
        </p:spPr>
        <p:txBody>
          <a:bodyPr/>
          <a:lstStyle/>
          <a:p>
            <a:r>
              <a:rPr lang="en-US" b="1" dirty="0" smtClean="0"/>
              <a:t>Provide Online and Telephone Consultation Services Utilizing Nurse Navigators </a:t>
            </a:r>
          </a:p>
          <a:p>
            <a:r>
              <a:rPr lang="en-US" b="1" dirty="0" smtClean="0"/>
              <a:t>Provide On-Scene Patient Assessments and Appropriate Level of Care </a:t>
            </a:r>
          </a:p>
          <a:p>
            <a:r>
              <a:rPr lang="en-US" b="1" dirty="0" smtClean="0"/>
              <a:t>If Transport is Required – Transport to the Most Appropriate Facility </a:t>
            </a:r>
          </a:p>
          <a:p>
            <a:r>
              <a:rPr lang="en-US" b="1" dirty="0" smtClean="0"/>
              <a:t>Provide the ACO’s Customer with Well Patient Assessments and Counseling Following their Discharge from the Hospital</a:t>
            </a:r>
            <a:endParaRPr lang="en-US"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ACOs Have Options</a:t>
            </a:r>
            <a:endParaRPr lang="en-US" dirty="0"/>
          </a:p>
        </p:txBody>
      </p:sp>
      <p:sp>
        <p:nvSpPr>
          <p:cNvPr id="3" name="Content Placeholder 2"/>
          <p:cNvSpPr>
            <a:spLocks noGrp="1"/>
          </p:cNvSpPr>
          <p:nvPr>
            <p:ph sz="half" idx="1"/>
          </p:nvPr>
        </p:nvSpPr>
        <p:spPr>
          <a:xfrm>
            <a:off x="1219200" y="1600200"/>
            <a:ext cx="3810000" cy="5257800"/>
          </a:xfrm>
        </p:spPr>
        <p:txBody>
          <a:bodyPr/>
          <a:lstStyle/>
          <a:p>
            <a:r>
              <a:rPr lang="en-US" dirty="0" smtClean="0"/>
              <a:t>Contract with a Public Service Agency (FDs)</a:t>
            </a:r>
          </a:p>
          <a:p>
            <a:endParaRPr lang="en-US" dirty="0" smtClean="0"/>
          </a:p>
          <a:p>
            <a:r>
              <a:rPr lang="en-US" dirty="0" smtClean="0"/>
              <a:t>Contract with a Private Ambulance Service</a:t>
            </a:r>
          </a:p>
          <a:p>
            <a:endParaRPr lang="en-US" dirty="0" smtClean="0"/>
          </a:p>
          <a:p>
            <a:r>
              <a:rPr lang="en-US" dirty="0" smtClean="0"/>
              <a:t>Create Their Own Hospital Based Service</a:t>
            </a:r>
            <a:endParaRPr lang="en-US" dirty="0"/>
          </a:p>
        </p:txBody>
      </p:sp>
      <p:pic>
        <p:nvPicPr>
          <p:cNvPr id="5" name="Content Placeholder 4" descr="AirLink Chopper.jpg"/>
          <p:cNvPicPr>
            <a:picLocks noGrp="1" noChangeAspect="1"/>
          </p:cNvPicPr>
          <p:nvPr>
            <p:ph sz="half" idx="2"/>
          </p:nvPr>
        </p:nvPicPr>
        <p:blipFill>
          <a:blip r:embed="rId3" cstate="print"/>
          <a:stretch>
            <a:fillRect/>
          </a:stretch>
        </p:blipFill>
        <p:spPr>
          <a:xfrm>
            <a:off x="4724400" y="4572000"/>
            <a:ext cx="1752601" cy="1382440"/>
          </a:xfrm>
        </p:spPr>
      </p:pic>
      <p:pic>
        <p:nvPicPr>
          <p:cNvPr id="6" name="Picture 5" descr="AMR Amb.png"/>
          <p:cNvPicPr>
            <a:picLocks noChangeAspect="1"/>
          </p:cNvPicPr>
          <p:nvPr/>
        </p:nvPicPr>
        <p:blipFill>
          <a:blip r:embed="rId4" cstate="print"/>
          <a:stretch>
            <a:fillRect/>
          </a:stretch>
        </p:blipFill>
        <p:spPr>
          <a:xfrm>
            <a:off x="5029200" y="3124200"/>
            <a:ext cx="1286083" cy="855830"/>
          </a:xfrm>
          <a:prstGeom prst="rect">
            <a:avLst/>
          </a:prstGeom>
        </p:spPr>
      </p:pic>
      <p:pic>
        <p:nvPicPr>
          <p:cNvPr id="7" name="Picture 6" descr="RM Amb.png"/>
          <p:cNvPicPr>
            <a:picLocks noChangeAspect="1"/>
          </p:cNvPicPr>
          <p:nvPr/>
        </p:nvPicPr>
        <p:blipFill>
          <a:blip r:embed="rId5" cstate="print"/>
          <a:stretch>
            <a:fillRect/>
          </a:stretch>
        </p:blipFill>
        <p:spPr>
          <a:xfrm>
            <a:off x="6400800" y="3124200"/>
            <a:ext cx="1327219" cy="875195"/>
          </a:xfrm>
          <a:prstGeom prst="rect">
            <a:avLst/>
          </a:prstGeom>
        </p:spPr>
      </p:pic>
      <p:pic>
        <p:nvPicPr>
          <p:cNvPr id="8" name="Picture 7" descr="Falck Amb.jpg"/>
          <p:cNvPicPr>
            <a:picLocks noChangeAspect="1"/>
          </p:cNvPicPr>
          <p:nvPr/>
        </p:nvPicPr>
        <p:blipFill>
          <a:blip r:embed="rId6" cstate="print"/>
          <a:stretch>
            <a:fillRect/>
          </a:stretch>
        </p:blipFill>
        <p:spPr>
          <a:xfrm>
            <a:off x="7924800" y="3200400"/>
            <a:ext cx="1219200" cy="811322"/>
          </a:xfrm>
          <a:prstGeom prst="rect">
            <a:avLst/>
          </a:prstGeom>
        </p:spPr>
      </p:pic>
      <p:pic>
        <p:nvPicPr>
          <p:cNvPr id="9" name="Picture 8" descr="Providance Hosp Amb.png"/>
          <p:cNvPicPr>
            <a:picLocks noChangeAspect="1"/>
          </p:cNvPicPr>
          <p:nvPr/>
        </p:nvPicPr>
        <p:blipFill>
          <a:blip r:embed="rId7" cstate="print"/>
          <a:stretch>
            <a:fillRect/>
          </a:stretch>
        </p:blipFill>
        <p:spPr>
          <a:xfrm>
            <a:off x="6858000" y="4648200"/>
            <a:ext cx="1968678" cy="1238250"/>
          </a:xfrm>
          <a:prstGeom prst="rect">
            <a:avLst/>
          </a:prstGeom>
        </p:spPr>
      </p:pic>
      <p:pic>
        <p:nvPicPr>
          <p:cNvPr id="10" name="Picture 9" descr="IAFF LOGO.jpg"/>
          <p:cNvPicPr>
            <a:picLocks noChangeAspect="1"/>
          </p:cNvPicPr>
          <p:nvPr/>
        </p:nvPicPr>
        <p:blipFill>
          <a:blip r:embed="rId8" cstate="print"/>
          <a:stretch>
            <a:fillRect/>
          </a:stretch>
        </p:blipFill>
        <p:spPr>
          <a:xfrm>
            <a:off x="5943600" y="1447800"/>
            <a:ext cx="1525860" cy="152925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pPr algn="ctr"/>
            <a:r>
              <a:rPr lang="en-US" b="1" dirty="0" smtClean="0"/>
              <a:t>The Fire Service Options</a:t>
            </a:r>
            <a:endParaRPr lang="en-US" b="1" dirty="0"/>
          </a:p>
        </p:txBody>
      </p:sp>
      <p:sp>
        <p:nvSpPr>
          <p:cNvPr id="5" name="Subtitle 4"/>
          <p:cNvSpPr>
            <a:spLocks noGrp="1"/>
          </p:cNvSpPr>
          <p:nvPr>
            <p:ph type="subTitle" sz="quarter" idx="1"/>
          </p:nvPr>
        </p:nvSpPr>
        <p:spPr/>
        <p:txBody>
          <a:bodyPr/>
          <a:lstStyle/>
          <a:p>
            <a:pPr algn="ctr"/>
            <a:r>
              <a:rPr lang="en-US" b="1" dirty="0" smtClean="0"/>
              <a:t>Where Do We Go From Here</a:t>
            </a:r>
            <a:endParaRPr lang="en-US"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Fire Service Options:</a:t>
            </a:r>
            <a:endParaRPr lang="en-US" b="1" dirty="0"/>
          </a:p>
        </p:txBody>
      </p:sp>
      <p:sp>
        <p:nvSpPr>
          <p:cNvPr id="3" name="Content Placeholder 2"/>
          <p:cNvSpPr>
            <a:spLocks noGrp="1"/>
          </p:cNvSpPr>
          <p:nvPr>
            <p:ph idx="1"/>
          </p:nvPr>
        </p:nvSpPr>
        <p:spPr>
          <a:xfrm>
            <a:off x="1219200" y="1600200"/>
            <a:ext cx="7772400" cy="5257800"/>
          </a:xfrm>
        </p:spPr>
        <p:txBody>
          <a:bodyPr/>
          <a:lstStyle/>
          <a:p>
            <a:pPr lvl="1">
              <a:buNone/>
            </a:pPr>
            <a:endParaRPr lang="en-US" sz="3200" b="1" dirty="0" smtClean="0">
              <a:solidFill>
                <a:schemeClr val="tx2"/>
              </a:solidFill>
              <a:latin typeface="+mj-lt"/>
            </a:endParaRPr>
          </a:p>
          <a:p>
            <a:pPr lvl="1">
              <a:buNone/>
            </a:pPr>
            <a:endParaRPr lang="en-US" sz="3200" b="1" dirty="0" smtClean="0">
              <a:solidFill>
                <a:schemeClr val="tx2"/>
              </a:solidFill>
              <a:latin typeface="+mj-lt"/>
            </a:endParaRPr>
          </a:p>
          <a:p>
            <a:pPr lvl="1" algn="ctr">
              <a:buNone/>
            </a:pPr>
            <a:r>
              <a:rPr lang="en-US" sz="3200" b="1" dirty="0" smtClean="0">
                <a:solidFill>
                  <a:schemeClr val="tx2"/>
                </a:solidFill>
                <a:latin typeface="+mj-lt"/>
              </a:rPr>
              <a:t>Get Totally out of the Medical Business </a:t>
            </a:r>
          </a:p>
          <a:p>
            <a:pPr lvl="1" algn="ctr">
              <a:buNone/>
            </a:pPr>
            <a:endParaRPr lang="en-US" sz="3200" b="1" dirty="0" smtClean="0">
              <a:solidFill>
                <a:schemeClr val="tx2"/>
              </a:solidFill>
              <a:latin typeface="+mj-lt"/>
            </a:endParaRPr>
          </a:p>
          <a:p>
            <a:pPr lvl="1" algn="ctr">
              <a:buNone/>
            </a:pPr>
            <a:r>
              <a:rPr lang="en-US" sz="3200" b="1" dirty="0" smtClean="0">
                <a:solidFill>
                  <a:schemeClr val="tx2"/>
                </a:solidFill>
                <a:latin typeface="+mj-lt"/>
              </a:rPr>
              <a:t>Concentrate on Fire and Rescue Only</a:t>
            </a:r>
          </a:p>
          <a:p>
            <a:pPr lvl="1" algn="ctr">
              <a:buNone/>
            </a:pPr>
            <a:endParaRPr lang="en-US" sz="3200" b="1" dirty="0" smtClean="0">
              <a:solidFill>
                <a:schemeClr val="tx2"/>
              </a:solidFill>
              <a:latin typeface="+mj-lt"/>
            </a:endParaRPr>
          </a:p>
          <a:p>
            <a:pPr lvl="1" algn="ctr">
              <a:buNone/>
            </a:pPr>
            <a:r>
              <a:rPr lang="en-US" sz="3200" b="1" dirty="0" smtClean="0">
                <a:solidFill>
                  <a:schemeClr val="tx2"/>
                </a:solidFill>
                <a:latin typeface="+mj-lt"/>
              </a:rPr>
              <a:t>Let the Private Sector Provide</a:t>
            </a:r>
          </a:p>
          <a:p>
            <a:pPr lvl="1" algn="ctr">
              <a:buNone/>
            </a:pPr>
            <a:r>
              <a:rPr lang="en-US" sz="3200" b="1" dirty="0" smtClean="0">
                <a:solidFill>
                  <a:schemeClr val="tx2"/>
                </a:solidFill>
                <a:latin typeface="+mj-lt"/>
              </a:rPr>
              <a:t>“Mobil Integrated Health Care”</a:t>
            </a:r>
          </a:p>
          <a:p>
            <a:pPr lvl="1">
              <a:buNone/>
            </a:pPr>
            <a:endParaRPr lang="en-US" sz="3200" b="1" dirty="0" smtClean="0">
              <a:solidFill>
                <a:schemeClr val="tx2"/>
              </a:solidFill>
              <a:latin typeface="+mj-lt"/>
            </a:endParaRPr>
          </a:p>
          <a:p>
            <a:pPr lvl="1">
              <a:buNone/>
            </a:pPr>
            <a:endParaRPr lang="en-US" b="1" dirty="0" smtClean="0"/>
          </a:p>
          <a:p>
            <a:pPr lvl="1">
              <a:buNone/>
            </a:pPr>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Fire Service Options:</a:t>
            </a:r>
            <a:endParaRPr lang="en-US" b="1" dirty="0"/>
          </a:p>
        </p:txBody>
      </p:sp>
      <p:sp>
        <p:nvSpPr>
          <p:cNvPr id="3" name="Content Placeholder 2"/>
          <p:cNvSpPr>
            <a:spLocks noGrp="1"/>
          </p:cNvSpPr>
          <p:nvPr>
            <p:ph idx="1"/>
          </p:nvPr>
        </p:nvSpPr>
        <p:spPr>
          <a:xfrm>
            <a:off x="1219200" y="1600200"/>
            <a:ext cx="7772400" cy="5257800"/>
          </a:xfrm>
        </p:spPr>
        <p:txBody>
          <a:bodyPr/>
          <a:lstStyle/>
          <a:p>
            <a:pPr lvl="1">
              <a:buNone/>
            </a:pPr>
            <a:endParaRPr lang="en-US" b="1" dirty="0" smtClean="0"/>
          </a:p>
          <a:p>
            <a:r>
              <a:rPr lang="en-US" b="1" dirty="0" smtClean="0"/>
              <a:t>Do Nothing …                                           Try to maintain our current operations</a:t>
            </a:r>
            <a:endParaRPr lang="en-US" dirty="0" smtClean="0"/>
          </a:p>
          <a:p>
            <a:pPr lvl="1"/>
            <a:r>
              <a:rPr lang="en-US" dirty="0" smtClean="0"/>
              <a:t>Over time our 911 responses will go down</a:t>
            </a:r>
          </a:p>
          <a:p>
            <a:pPr lvl="2"/>
            <a:r>
              <a:rPr lang="en-US" dirty="0" smtClean="0"/>
              <a:t>ACOs may provide 711 service for their patients</a:t>
            </a:r>
          </a:p>
          <a:p>
            <a:pPr lvl="1"/>
            <a:r>
              <a:rPr lang="en-US" dirty="0" smtClean="0"/>
              <a:t>ACOs &amp; Insurance may or may not pay for primary first response and transport services </a:t>
            </a:r>
          </a:p>
          <a:p>
            <a:pPr lvl="1">
              <a:buNone/>
            </a:pPr>
            <a:endParaRPr lang="en-US" dirty="0" smtClean="0"/>
          </a:p>
          <a:p>
            <a:pPr lvl="1">
              <a:buNone/>
            </a:pPr>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Fire Service Options:</a:t>
            </a:r>
            <a:endParaRPr lang="en-US" dirty="0"/>
          </a:p>
        </p:txBody>
      </p:sp>
      <p:sp>
        <p:nvSpPr>
          <p:cNvPr id="3" name="Content Placeholder 2"/>
          <p:cNvSpPr>
            <a:spLocks noGrp="1"/>
          </p:cNvSpPr>
          <p:nvPr>
            <p:ph idx="1"/>
          </p:nvPr>
        </p:nvSpPr>
        <p:spPr>
          <a:xfrm>
            <a:off x="1219200" y="1600200"/>
            <a:ext cx="7772400" cy="5257800"/>
          </a:xfrm>
        </p:spPr>
        <p:txBody>
          <a:bodyPr/>
          <a:lstStyle/>
          <a:p>
            <a:r>
              <a:rPr lang="en-US" b="1" dirty="0" smtClean="0"/>
              <a:t>Each Individual Agency to Provide Community Paramedic Services for their area and try to contract with the ACOs for payment</a:t>
            </a:r>
          </a:p>
          <a:p>
            <a:pPr lvl="1"/>
            <a:r>
              <a:rPr lang="en-US" dirty="0" smtClean="0"/>
              <a:t>Most expensive of all options</a:t>
            </a:r>
          </a:p>
          <a:p>
            <a:pPr lvl="1"/>
            <a:r>
              <a:rPr lang="en-US" dirty="0" smtClean="0"/>
              <a:t>Smaller departments may not be able to support a Community Paramedic Program</a:t>
            </a:r>
          </a:p>
          <a:p>
            <a:pPr lvl="1"/>
            <a:r>
              <a:rPr lang="en-US" smtClean="0"/>
              <a:t>ACOs may </a:t>
            </a:r>
            <a:r>
              <a:rPr lang="en-US" dirty="0" smtClean="0"/>
              <a:t>NOT want to contract with a multitude of individual fire based agencies when they can contract with one or two private service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Fire Service Options:</a:t>
            </a:r>
            <a:endParaRPr lang="en-US" dirty="0"/>
          </a:p>
        </p:txBody>
      </p:sp>
      <p:sp>
        <p:nvSpPr>
          <p:cNvPr id="3" name="Content Placeholder 2"/>
          <p:cNvSpPr>
            <a:spLocks noGrp="1"/>
          </p:cNvSpPr>
          <p:nvPr>
            <p:ph idx="1"/>
          </p:nvPr>
        </p:nvSpPr>
        <p:spPr>
          <a:xfrm>
            <a:off x="1219200" y="1600200"/>
            <a:ext cx="7772400" cy="5257800"/>
          </a:xfrm>
        </p:spPr>
        <p:txBody>
          <a:bodyPr/>
          <a:lstStyle/>
          <a:p>
            <a:r>
              <a:rPr lang="en-US" b="1" dirty="0" smtClean="0"/>
              <a:t>Develop a Single Pierce County Fire Community Paramedic Program</a:t>
            </a:r>
          </a:p>
          <a:p>
            <a:pPr lvl="1"/>
            <a:r>
              <a:rPr lang="en-US" dirty="0" smtClean="0"/>
              <a:t>Shared Cost Based on Population Served</a:t>
            </a:r>
          </a:p>
          <a:p>
            <a:pPr lvl="1"/>
            <a:r>
              <a:rPr lang="en-US" dirty="0" smtClean="0"/>
              <a:t>Shared coverage across the entire county</a:t>
            </a:r>
          </a:p>
          <a:p>
            <a:pPr lvl="1"/>
            <a:r>
              <a:rPr lang="en-US" dirty="0" smtClean="0"/>
              <a:t>One common agency to contract with ACOs</a:t>
            </a:r>
          </a:p>
          <a:p>
            <a:pPr lvl="1"/>
            <a:r>
              <a:rPr lang="en-US" dirty="0" smtClean="0"/>
              <a:t>Additional career path for IAFF members</a:t>
            </a:r>
          </a:p>
          <a:p>
            <a:pPr lvl="1"/>
            <a:r>
              <a:rPr lang="en-US" dirty="0" smtClean="0"/>
              <a:t>We already have the community’s trust in our ability to provide care and services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772400" cy="1206500"/>
          </a:xfrm>
        </p:spPr>
        <p:txBody>
          <a:bodyPr/>
          <a:lstStyle/>
          <a:p>
            <a:pPr algn="ctr"/>
            <a:r>
              <a:rPr lang="en-US" dirty="0" smtClean="0">
                <a:solidFill>
                  <a:srgbClr val="FFC000"/>
                </a:solidFill>
              </a:rPr>
              <a:t>ACA &amp; EMS in the Future</a:t>
            </a:r>
            <a:endParaRPr lang="en-US" dirty="0">
              <a:solidFill>
                <a:srgbClr val="FFC000"/>
              </a:solidFill>
            </a:endParaRPr>
          </a:p>
        </p:txBody>
      </p:sp>
      <p:sp>
        <p:nvSpPr>
          <p:cNvPr id="3" name="Content Placeholder 2"/>
          <p:cNvSpPr>
            <a:spLocks noGrp="1"/>
          </p:cNvSpPr>
          <p:nvPr>
            <p:ph idx="1"/>
          </p:nvPr>
        </p:nvSpPr>
        <p:spPr>
          <a:xfrm>
            <a:off x="1295400" y="990600"/>
            <a:ext cx="7848600" cy="5486400"/>
          </a:xfrm>
        </p:spPr>
        <p:txBody>
          <a:bodyPr>
            <a:normAutofit fontScale="77500" lnSpcReduction="20000"/>
          </a:bodyPr>
          <a:lstStyle/>
          <a:p>
            <a:pPr lvl="0">
              <a:buFont typeface="Wingdings" pitchFamily="2" charset="2"/>
              <a:buChar char="§"/>
            </a:pPr>
            <a:r>
              <a:rPr lang="en-US" sz="3500" dirty="0" smtClean="0"/>
              <a:t>Fire/EMS </a:t>
            </a:r>
            <a:r>
              <a:rPr lang="en-US" sz="3500" dirty="0"/>
              <a:t>needs to</a:t>
            </a:r>
            <a:r>
              <a:rPr lang="en-US" sz="3500" dirty="0" smtClean="0"/>
              <a:t> prove:  </a:t>
            </a:r>
            <a:r>
              <a:rPr lang="en-US" sz="3500" dirty="0"/>
              <a:t>“added value” to </a:t>
            </a:r>
            <a:r>
              <a:rPr lang="en-US" sz="3500" dirty="0" smtClean="0"/>
              <a:t>system</a:t>
            </a:r>
            <a:endParaRPr lang="en-US" sz="3500" dirty="0"/>
          </a:p>
          <a:p>
            <a:pPr lvl="1">
              <a:buFont typeface="Courier New" pitchFamily="49" charset="0"/>
              <a:buChar char="o"/>
            </a:pPr>
            <a:r>
              <a:rPr lang="en-US" sz="3100" dirty="0" smtClean="0"/>
              <a:t>Continue </a:t>
            </a:r>
            <a:r>
              <a:rPr lang="en-US" sz="3100" dirty="0"/>
              <a:t>what we do now—but do it even better:</a:t>
            </a:r>
          </a:p>
          <a:p>
            <a:pPr lvl="2">
              <a:buFont typeface="Wingdings" pitchFamily="2" charset="2"/>
              <a:buChar char="§"/>
            </a:pPr>
            <a:r>
              <a:rPr lang="en-US" sz="2800" dirty="0"/>
              <a:t>Improve patient outcomes</a:t>
            </a:r>
          </a:p>
          <a:p>
            <a:pPr lvl="2">
              <a:buFont typeface="Wingdings" pitchFamily="2" charset="2"/>
              <a:buChar char="§"/>
            </a:pPr>
            <a:r>
              <a:rPr lang="en-US" sz="2800" dirty="0"/>
              <a:t>Reduce adverse events and improve patient safety</a:t>
            </a:r>
          </a:p>
          <a:p>
            <a:pPr lvl="2">
              <a:buFont typeface="Wingdings" pitchFamily="2" charset="2"/>
              <a:buChar char="§"/>
            </a:pPr>
            <a:r>
              <a:rPr lang="en-US" sz="2800" i="1" dirty="0" smtClean="0"/>
              <a:t>Gather data </a:t>
            </a:r>
            <a:r>
              <a:rPr lang="en-US" sz="2800" i="1" dirty="0"/>
              <a:t>&amp;</a:t>
            </a:r>
            <a:r>
              <a:rPr lang="en-US" sz="2800" i="1" dirty="0" smtClean="0"/>
              <a:t> prove that EMS impacts patient outcome</a:t>
            </a:r>
          </a:p>
          <a:p>
            <a:pPr lvl="2">
              <a:buNone/>
            </a:pPr>
            <a:r>
              <a:rPr lang="en-US" sz="2800" i="1" dirty="0" smtClean="0"/>
              <a:t>		How well do we measure </a:t>
            </a:r>
            <a:r>
              <a:rPr lang="en-US" sz="2800" i="1" dirty="0"/>
              <a:t>our</a:t>
            </a:r>
            <a:r>
              <a:rPr lang="en-US" sz="2800" i="1" dirty="0" smtClean="0"/>
              <a:t> </a:t>
            </a:r>
          </a:p>
          <a:p>
            <a:pPr lvl="2">
              <a:buNone/>
            </a:pPr>
            <a:r>
              <a:rPr lang="en-US" sz="2800" i="1" dirty="0" smtClean="0"/>
              <a:t>			clinical and affective performance? </a:t>
            </a:r>
          </a:p>
          <a:p>
            <a:pPr marL="905256" lvl="2" indent="0">
              <a:buNone/>
            </a:pPr>
            <a:endParaRPr lang="en-US" sz="900" dirty="0" smtClean="0"/>
          </a:p>
          <a:p>
            <a:pPr lvl="1">
              <a:buFont typeface="Courier New" pitchFamily="49" charset="0"/>
              <a:buChar char="o"/>
            </a:pPr>
            <a:r>
              <a:rPr lang="en-US" sz="3100" dirty="0" smtClean="0"/>
              <a:t>Fire/EMS is well positioned to serve as the </a:t>
            </a:r>
          </a:p>
          <a:p>
            <a:pPr lvl="2">
              <a:buNone/>
            </a:pPr>
            <a:r>
              <a:rPr lang="en-US" sz="2700" dirty="0" smtClean="0"/>
              <a:t>“</a:t>
            </a:r>
            <a:r>
              <a:rPr lang="en-US" sz="2700" dirty="0"/>
              <a:t>gatekeepers” </a:t>
            </a:r>
            <a:r>
              <a:rPr lang="en-US" sz="2700" dirty="0" smtClean="0"/>
              <a:t>to the healthcare system </a:t>
            </a:r>
          </a:p>
          <a:p>
            <a:pPr marL="585216" lvl="1" indent="0">
              <a:buNone/>
            </a:pPr>
            <a:endParaRPr lang="en-US" sz="900" dirty="0" smtClean="0"/>
          </a:p>
          <a:p>
            <a:pPr lvl="1">
              <a:buFont typeface="Courier New" pitchFamily="49" charset="0"/>
              <a:buChar char="o"/>
            </a:pPr>
            <a:r>
              <a:rPr lang="en-US" sz="3100" dirty="0" smtClean="0"/>
              <a:t>Fire/EMS will need to embrace </a:t>
            </a:r>
            <a:r>
              <a:rPr lang="en-US" sz="3100" dirty="0"/>
              <a:t>“expanded” roles in:</a:t>
            </a:r>
          </a:p>
          <a:p>
            <a:pPr lvl="2">
              <a:buFont typeface="Wingdings" pitchFamily="2" charset="2"/>
              <a:buChar char="§"/>
            </a:pPr>
            <a:r>
              <a:rPr lang="en-US" sz="2800" dirty="0"/>
              <a:t>Reducing hospital readmissions</a:t>
            </a:r>
          </a:p>
          <a:p>
            <a:pPr lvl="2">
              <a:buFont typeface="Wingdings" pitchFamily="2" charset="2"/>
              <a:buChar char="§"/>
            </a:pPr>
            <a:r>
              <a:rPr lang="en-US" sz="2800" dirty="0"/>
              <a:t>Community paramedic programs</a:t>
            </a:r>
          </a:p>
          <a:p>
            <a:pPr lvl="2">
              <a:buFont typeface="Wingdings" pitchFamily="2" charset="2"/>
              <a:buChar char="§"/>
            </a:pPr>
            <a:r>
              <a:rPr lang="en-US" sz="2800" dirty="0" smtClean="0"/>
              <a:t>Prevention and education programs</a:t>
            </a:r>
          </a:p>
          <a:p>
            <a:pPr lvl="2">
              <a:buFont typeface="Wingdings" pitchFamily="2" charset="2"/>
              <a:buChar char="§"/>
            </a:pPr>
            <a:r>
              <a:rPr lang="en-US" sz="2800" dirty="0" smtClean="0"/>
              <a:t>Mobile </a:t>
            </a:r>
            <a:r>
              <a:rPr lang="en-US" sz="2800" dirty="0"/>
              <a:t>health services</a:t>
            </a:r>
          </a:p>
          <a:p>
            <a:endParaRPr lang="en-US" dirty="0"/>
          </a:p>
        </p:txBody>
      </p:sp>
    </p:spTree>
    <p:extLst>
      <p:ext uri="{BB962C8B-B14F-4D97-AF65-F5344CB8AC3E}">
        <p14:creationId xmlns:p14="http://schemas.microsoft.com/office/powerpoint/2010/main" val="35230678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Fire Service Action Items</a:t>
            </a:r>
            <a:br>
              <a:rPr lang="en-US" b="1" dirty="0" smtClean="0"/>
            </a:br>
            <a:r>
              <a:rPr lang="en-US" b="1" dirty="0" smtClean="0"/>
              <a:t>0-24 Months</a:t>
            </a:r>
            <a:endParaRPr lang="en-US" dirty="0"/>
          </a:p>
        </p:txBody>
      </p:sp>
      <p:sp>
        <p:nvSpPr>
          <p:cNvPr id="3" name="Content Placeholder 2"/>
          <p:cNvSpPr>
            <a:spLocks noGrp="1"/>
          </p:cNvSpPr>
          <p:nvPr>
            <p:ph idx="1"/>
          </p:nvPr>
        </p:nvSpPr>
        <p:spPr>
          <a:xfrm>
            <a:off x="1219200" y="1600200"/>
            <a:ext cx="7772400" cy="4953000"/>
          </a:xfrm>
        </p:spPr>
        <p:txBody>
          <a:bodyPr/>
          <a:lstStyle/>
          <a:p>
            <a:r>
              <a:rPr lang="en-US" dirty="0" smtClean="0"/>
              <a:t>Enlist and Partner with South Sound 911 to Provide Consulting Nurse and Nurse Navigator Services – (Current Dispatch Centers to provide this service until 	SS911 is up and running)</a:t>
            </a:r>
          </a:p>
          <a:p>
            <a:r>
              <a:rPr lang="en-US" dirty="0" smtClean="0"/>
              <a:t>Recommend  SS911 utilize the MPDC EMD program which is readily accepted across the nation and easier to manage / Navigate non-emergent patients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0"/>
            <a:ext cx="7924800" cy="1511300"/>
          </a:xfrm>
        </p:spPr>
        <p:txBody>
          <a:bodyPr/>
          <a:lstStyle/>
          <a:p>
            <a:pPr algn="ctr"/>
            <a:r>
              <a:rPr lang="en-US" dirty="0" smtClean="0"/>
              <a:t>Pinnacle EMS Leadership Conf.</a:t>
            </a:r>
            <a:endParaRPr lang="en-US" dirty="0"/>
          </a:p>
        </p:txBody>
      </p:sp>
      <p:pic>
        <p:nvPicPr>
          <p:cNvPr id="7" name="Content Placeholder 6" descr="Pinnacle Logo.png"/>
          <p:cNvPicPr>
            <a:picLocks noGrp="1" noChangeAspect="1"/>
          </p:cNvPicPr>
          <p:nvPr>
            <p:ph sz="half" idx="1"/>
          </p:nvPr>
        </p:nvPicPr>
        <p:blipFill>
          <a:blip r:embed="rId3" cstate="print"/>
          <a:stretch>
            <a:fillRect/>
          </a:stretch>
        </p:blipFill>
        <p:spPr>
          <a:xfrm>
            <a:off x="1371600" y="2362200"/>
            <a:ext cx="3611780" cy="3048000"/>
          </a:xfrm>
        </p:spPr>
      </p:pic>
      <p:sp>
        <p:nvSpPr>
          <p:cNvPr id="6" name="Content Placeholder 5"/>
          <p:cNvSpPr>
            <a:spLocks noGrp="1"/>
          </p:cNvSpPr>
          <p:nvPr>
            <p:ph sz="half" idx="2"/>
          </p:nvPr>
        </p:nvSpPr>
        <p:spPr>
          <a:xfrm>
            <a:off x="5181600" y="1600200"/>
            <a:ext cx="3810000" cy="5257800"/>
          </a:xfrm>
        </p:spPr>
        <p:txBody>
          <a:bodyPr/>
          <a:lstStyle/>
          <a:p>
            <a:r>
              <a:rPr lang="en-US" dirty="0" smtClean="0"/>
              <a:t>10 – PreConference     	Workshops on 		Monday &amp; 	Tuesday</a:t>
            </a:r>
          </a:p>
          <a:p>
            <a:pPr>
              <a:buNone/>
            </a:pPr>
            <a:endParaRPr lang="en-US" dirty="0" smtClean="0"/>
          </a:p>
          <a:p>
            <a:r>
              <a:rPr lang="en-US" dirty="0" smtClean="0"/>
              <a:t>23 – Classes over the 	next three days</a:t>
            </a:r>
          </a:p>
          <a:p>
            <a:endParaRPr lang="en-US" dirty="0" smtClean="0"/>
          </a:p>
          <a:p>
            <a:r>
              <a:rPr lang="en-US" dirty="0" smtClean="0"/>
              <a:t>Best EMS Leadership Conference – EVER !</a:t>
            </a:r>
          </a:p>
          <a:p>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Fire Service Action Items</a:t>
            </a:r>
            <a:br>
              <a:rPr lang="en-US" b="1" dirty="0" smtClean="0"/>
            </a:br>
            <a:r>
              <a:rPr lang="en-US" b="1" dirty="0" smtClean="0"/>
              <a:t>0-24 Months</a:t>
            </a:r>
            <a:endParaRPr lang="en-US" dirty="0"/>
          </a:p>
        </p:txBody>
      </p:sp>
      <p:sp>
        <p:nvSpPr>
          <p:cNvPr id="3" name="Content Placeholder 2"/>
          <p:cNvSpPr>
            <a:spLocks noGrp="1"/>
          </p:cNvSpPr>
          <p:nvPr>
            <p:ph idx="1"/>
          </p:nvPr>
        </p:nvSpPr>
        <p:spPr>
          <a:xfrm>
            <a:off x="1219200" y="1600200"/>
            <a:ext cx="7772400" cy="5257800"/>
          </a:xfrm>
        </p:spPr>
        <p:txBody>
          <a:bodyPr/>
          <a:lstStyle/>
          <a:p>
            <a:pPr lvl="1">
              <a:buNone/>
            </a:pPr>
            <a:r>
              <a:rPr lang="en-US" dirty="0" smtClean="0"/>
              <a:t>Conduct a Needs Assessment / Gap Analysis</a:t>
            </a:r>
          </a:p>
          <a:p>
            <a:pPr lvl="1">
              <a:buNone/>
            </a:pPr>
            <a:endParaRPr lang="en-US" dirty="0" smtClean="0"/>
          </a:p>
          <a:p>
            <a:pPr lvl="1">
              <a:buFont typeface="Wingdings" charset="2"/>
              <a:buChar char="u"/>
            </a:pPr>
            <a:r>
              <a:rPr lang="en-US" dirty="0" smtClean="0"/>
              <a:t>	What are the unmet public healthcare needs in our communities?</a:t>
            </a:r>
          </a:p>
          <a:p>
            <a:pPr lvl="1">
              <a:buNone/>
            </a:pPr>
            <a:endParaRPr lang="en-US" dirty="0" smtClean="0"/>
          </a:p>
          <a:p>
            <a:pPr lvl="1">
              <a:buFont typeface="Wingdings" charset="2"/>
              <a:buChar char="u"/>
            </a:pPr>
            <a:r>
              <a:rPr lang="en-US" dirty="0" smtClean="0"/>
              <a:t>	Can Fire/EMS resources be utilized to address some of the identified gaps in care or service?</a:t>
            </a:r>
          </a:p>
          <a:p>
            <a:pPr lvl="1">
              <a:buNone/>
            </a:pPr>
            <a:endParaRPr lang="en-US" dirty="0" smtClean="0"/>
          </a:p>
          <a:p>
            <a:pPr lvl="1">
              <a:buFont typeface="Wingdings" charset="2"/>
              <a:buChar char="u"/>
            </a:pPr>
            <a:r>
              <a:rPr lang="en-US" dirty="0" smtClean="0"/>
              <a:t>	Identify areas for potential short term pilot programs to measure effectiveness of Fire/EMS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Fire Service Action Items</a:t>
            </a:r>
            <a:br>
              <a:rPr lang="en-US" b="1" dirty="0" smtClean="0"/>
            </a:br>
            <a:r>
              <a:rPr lang="en-US" b="1" dirty="0" smtClean="0"/>
              <a:t>0-24 Months</a:t>
            </a:r>
            <a:endParaRPr lang="en-US" dirty="0"/>
          </a:p>
        </p:txBody>
      </p:sp>
      <p:sp>
        <p:nvSpPr>
          <p:cNvPr id="3" name="Content Placeholder 2"/>
          <p:cNvSpPr>
            <a:spLocks noGrp="1"/>
          </p:cNvSpPr>
          <p:nvPr>
            <p:ph idx="1"/>
          </p:nvPr>
        </p:nvSpPr>
        <p:spPr>
          <a:xfrm>
            <a:off x="1219200" y="1600200"/>
            <a:ext cx="7772400" cy="5257800"/>
          </a:xfrm>
        </p:spPr>
        <p:txBody>
          <a:bodyPr/>
          <a:lstStyle/>
          <a:p>
            <a:pPr lvl="1">
              <a:buNone/>
            </a:pPr>
            <a:r>
              <a:rPr lang="en-US" dirty="0" smtClean="0"/>
              <a:t>Educate Major Stake Holders about the Role of Fire/EMS in Healthcare Reform</a:t>
            </a:r>
          </a:p>
          <a:p>
            <a:pPr lvl="1">
              <a:buNone/>
            </a:pPr>
            <a:endParaRPr lang="en-US" dirty="0" smtClean="0"/>
          </a:p>
          <a:p>
            <a:pPr lvl="1">
              <a:buNone/>
            </a:pPr>
            <a:r>
              <a:rPr lang="en-US" dirty="0" smtClean="0"/>
              <a:t>	Conduct a one or two day workshop for </a:t>
            </a:r>
            <a:r>
              <a:rPr lang="en-US" dirty="0" err="1" smtClean="0"/>
              <a:t>MPDs</a:t>
            </a:r>
            <a:r>
              <a:rPr lang="en-US" dirty="0" smtClean="0"/>
              <a:t>, Fire Commissioners, elected officials, Fire Administration and Union Officers, ACO and Managed Healthcare Officials, and the Department of Public Health Officials.  </a:t>
            </a:r>
          </a:p>
          <a:p>
            <a:pPr lvl="1">
              <a:buNone/>
            </a:pPr>
            <a:endParaRPr lang="en-US" dirty="0" smtClean="0"/>
          </a:p>
          <a:p>
            <a:pPr lvl="1" algn="ctr">
              <a:buNone/>
            </a:pPr>
            <a:r>
              <a:rPr lang="en-US" sz="4000" dirty="0" smtClean="0"/>
              <a:t>Target Date:  Spring 2014</a:t>
            </a:r>
            <a:endParaRPr lang="en-US" sz="4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Fire Service Action Items</a:t>
            </a:r>
            <a:br>
              <a:rPr lang="en-US" b="1" dirty="0" smtClean="0"/>
            </a:br>
            <a:r>
              <a:rPr lang="en-US" b="1" dirty="0" smtClean="0"/>
              <a:t>0-24 Months</a:t>
            </a:r>
            <a:endParaRPr lang="en-US" dirty="0"/>
          </a:p>
        </p:txBody>
      </p:sp>
      <p:sp>
        <p:nvSpPr>
          <p:cNvPr id="3" name="Content Placeholder 2"/>
          <p:cNvSpPr>
            <a:spLocks noGrp="1"/>
          </p:cNvSpPr>
          <p:nvPr>
            <p:ph idx="1"/>
          </p:nvPr>
        </p:nvSpPr>
        <p:spPr/>
        <p:txBody>
          <a:bodyPr/>
          <a:lstStyle/>
          <a:p>
            <a:r>
              <a:rPr lang="en-US" dirty="0" smtClean="0"/>
              <a:t>Officially Form and Manage the                                        Pierce County Fire Service Consortium to provide Mobile Integrated Healthcare and Community Paramedic Services</a:t>
            </a:r>
          </a:p>
          <a:p>
            <a:pPr>
              <a:buNone/>
            </a:pPr>
            <a:endParaRPr lang="en-US" dirty="0" smtClean="0"/>
          </a:p>
          <a:p>
            <a:r>
              <a:rPr lang="en-US" dirty="0" smtClean="0"/>
              <a:t>Send a Pilot group of paramedics through the Community Paramedic education program </a:t>
            </a:r>
          </a:p>
          <a:p>
            <a:pPr lvl="1"/>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Fire Service Action Items</a:t>
            </a:r>
            <a:br>
              <a:rPr lang="en-US" b="1" dirty="0" smtClean="0"/>
            </a:br>
            <a:r>
              <a:rPr lang="en-US" b="1" dirty="0" smtClean="0"/>
              <a:t>0-24 Months</a:t>
            </a:r>
            <a:endParaRPr lang="en-US" dirty="0"/>
          </a:p>
        </p:txBody>
      </p:sp>
      <p:sp>
        <p:nvSpPr>
          <p:cNvPr id="3" name="Content Placeholder 2"/>
          <p:cNvSpPr>
            <a:spLocks noGrp="1"/>
          </p:cNvSpPr>
          <p:nvPr>
            <p:ph idx="1"/>
          </p:nvPr>
        </p:nvSpPr>
        <p:spPr>
          <a:xfrm>
            <a:off x="1371600" y="1905000"/>
            <a:ext cx="7772400" cy="4495800"/>
          </a:xfrm>
        </p:spPr>
        <p:txBody>
          <a:bodyPr/>
          <a:lstStyle/>
          <a:p>
            <a:r>
              <a:rPr lang="en-US" dirty="0" smtClean="0"/>
              <a:t>Work with the Pierce County EMS office to expand our protocols to meet the needs of an expanded role Community Paramedic</a:t>
            </a:r>
          </a:p>
          <a:p>
            <a:endParaRPr lang="en-US" dirty="0" smtClean="0"/>
          </a:p>
          <a:p>
            <a:r>
              <a:rPr lang="en-US" dirty="0" smtClean="0"/>
              <a:t>Continue to meet with the ACOs in our area to build solid and trusted relationships</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Fire Service Action Items</a:t>
            </a:r>
            <a:br>
              <a:rPr lang="en-US" b="1" dirty="0" smtClean="0"/>
            </a:br>
            <a:r>
              <a:rPr lang="en-US" b="1" dirty="0" smtClean="0"/>
              <a:t>0-24 Months</a:t>
            </a:r>
            <a:endParaRPr lang="en-US" dirty="0"/>
          </a:p>
        </p:txBody>
      </p:sp>
      <p:sp>
        <p:nvSpPr>
          <p:cNvPr id="3" name="Content Placeholder 2"/>
          <p:cNvSpPr>
            <a:spLocks noGrp="1"/>
          </p:cNvSpPr>
          <p:nvPr>
            <p:ph idx="1"/>
          </p:nvPr>
        </p:nvSpPr>
        <p:spPr>
          <a:xfrm>
            <a:off x="1371600" y="1828800"/>
            <a:ext cx="7772400" cy="4495800"/>
          </a:xfrm>
        </p:spPr>
        <p:txBody>
          <a:bodyPr/>
          <a:lstStyle/>
          <a:p>
            <a:r>
              <a:rPr lang="en-US" dirty="0" smtClean="0"/>
              <a:t>Improve our CQI program and include customer satisfaction data</a:t>
            </a:r>
          </a:p>
          <a:p>
            <a:endParaRPr lang="en-US" dirty="0" smtClean="0"/>
          </a:p>
          <a:p>
            <a:r>
              <a:rPr lang="en-US" dirty="0" smtClean="0"/>
              <a:t>Adopt the  First Watch tracking system on a County Wide Basis </a:t>
            </a:r>
          </a:p>
          <a:p>
            <a:pPr lvl="1"/>
            <a:r>
              <a:rPr lang="en-US" dirty="0" smtClean="0"/>
              <a:t>Fire Services and Law Enforcement Agencies</a:t>
            </a:r>
          </a:p>
          <a:p>
            <a:pPr lvl="1"/>
            <a:r>
              <a:rPr lang="en-US" dirty="0" smtClean="0"/>
              <a:t>South Sound 911 </a:t>
            </a:r>
          </a:p>
          <a:p>
            <a:pPr lvl="1"/>
            <a:r>
              <a:rPr lang="en-US" dirty="0" smtClean="0"/>
              <a:t>Pierce County DEM and PCHD</a:t>
            </a:r>
          </a:p>
          <a:p>
            <a:pPr lvl="1">
              <a:buNone/>
            </a:pP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Fire Service Action Items</a:t>
            </a:r>
            <a:br>
              <a:rPr lang="en-US" b="1" dirty="0" smtClean="0"/>
            </a:br>
            <a:r>
              <a:rPr lang="en-US" b="1" dirty="0" smtClean="0"/>
              <a:t>0-24 Months</a:t>
            </a:r>
            <a:endParaRPr lang="en-US" dirty="0"/>
          </a:p>
        </p:txBody>
      </p:sp>
      <p:sp>
        <p:nvSpPr>
          <p:cNvPr id="3" name="Content Placeholder 2"/>
          <p:cNvSpPr>
            <a:spLocks noGrp="1"/>
          </p:cNvSpPr>
          <p:nvPr>
            <p:ph idx="1"/>
          </p:nvPr>
        </p:nvSpPr>
        <p:spPr>
          <a:xfrm>
            <a:off x="1219200" y="1600200"/>
            <a:ext cx="7772400" cy="5257800"/>
          </a:xfrm>
        </p:spPr>
        <p:txBody>
          <a:bodyPr/>
          <a:lstStyle/>
          <a:p>
            <a:r>
              <a:rPr lang="en-US" dirty="0" smtClean="0"/>
              <a:t>Explore the WAC and RCWs for any changes that need to be made with:</a:t>
            </a:r>
          </a:p>
          <a:p>
            <a:pPr lvl="1"/>
            <a:r>
              <a:rPr lang="en-US" dirty="0" smtClean="0"/>
              <a:t>Scope of Practice</a:t>
            </a:r>
          </a:p>
          <a:p>
            <a:pPr lvl="1"/>
            <a:r>
              <a:rPr lang="en-US" dirty="0" smtClean="0"/>
              <a:t>Expanded Roles</a:t>
            </a:r>
          </a:p>
          <a:p>
            <a:pPr lvl="1"/>
            <a:r>
              <a:rPr lang="en-US" dirty="0" smtClean="0"/>
              <a:t>Transport Policies and Receiving Centers</a:t>
            </a:r>
          </a:p>
          <a:p>
            <a:pPr lvl="1"/>
            <a:r>
              <a:rPr lang="en-US" dirty="0" smtClean="0"/>
              <a:t>Fee for Service</a:t>
            </a:r>
          </a:p>
          <a:p>
            <a:pPr lvl="1"/>
            <a:r>
              <a:rPr lang="en-US" dirty="0" smtClean="0"/>
              <a:t>Etc.</a:t>
            </a:r>
          </a:p>
          <a:p>
            <a:r>
              <a:rPr lang="en-US" dirty="0" smtClean="0"/>
              <a:t>Develop pilot programs to test and evaluate needed changes </a:t>
            </a:r>
          </a:p>
          <a:p>
            <a:pPr lvl="1">
              <a:buNone/>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Fire Service Action Items</a:t>
            </a:r>
            <a:br>
              <a:rPr lang="en-US" b="1" dirty="0" smtClean="0"/>
            </a:br>
            <a:r>
              <a:rPr lang="en-US" b="1" dirty="0" smtClean="0"/>
              <a:t>0-24 Months</a:t>
            </a:r>
            <a:endParaRPr lang="en-US" dirty="0"/>
          </a:p>
        </p:txBody>
      </p:sp>
      <p:sp>
        <p:nvSpPr>
          <p:cNvPr id="3" name="Content Placeholder 2"/>
          <p:cNvSpPr>
            <a:spLocks noGrp="1"/>
          </p:cNvSpPr>
          <p:nvPr>
            <p:ph idx="1"/>
          </p:nvPr>
        </p:nvSpPr>
        <p:spPr>
          <a:xfrm>
            <a:off x="1219200" y="2057400"/>
            <a:ext cx="7772400" cy="4800600"/>
          </a:xfrm>
        </p:spPr>
        <p:txBody>
          <a:bodyPr/>
          <a:lstStyle/>
          <a:p>
            <a:pPr lvl="1">
              <a:buNone/>
            </a:pPr>
            <a:r>
              <a:rPr lang="en-US" dirty="0" smtClean="0"/>
              <a:t>We need to continue to send our current and future EMS Leadership to the Pinnacle and other EMS Leadership Conferences….</a:t>
            </a:r>
          </a:p>
          <a:p>
            <a:pPr lvl="1">
              <a:buNone/>
            </a:pPr>
            <a:endParaRPr lang="en-US" dirty="0" smtClean="0"/>
          </a:p>
          <a:p>
            <a:pPr lvl="1">
              <a:buNone/>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1905000" y="0"/>
            <a:ext cx="7239000" cy="2819400"/>
          </a:xfrm>
        </p:spPr>
        <p:txBody>
          <a:bodyPr/>
          <a:lstStyle/>
          <a:p>
            <a:pPr algn="ctr"/>
            <a:r>
              <a:rPr lang="en-US" b="1" dirty="0" smtClean="0"/>
              <a:t>Pierce County Fire Service</a:t>
            </a:r>
            <a:br>
              <a:rPr lang="en-US" b="1" dirty="0" smtClean="0"/>
            </a:br>
            <a:r>
              <a:rPr lang="en-US" sz="3600" b="1" dirty="0" smtClean="0"/>
              <a:t>Mobile Integrated Health Care </a:t>
            </a:r>
            <a:br>
              <a:rPr lang="en-US" sz="3600" b="1" dirty="0" smtClean="0"/>
            </a:br>
            <a:r>
              <a:rPr lang="en-US" sz="3200" b="1" dirty="0" smtClean="0"/>
              <a:t>and</a:t>
            </a:r>
            <a:r>
              <a:rPr lang="en-US" b="1" dirty="0" smtClean="0"/>
              <a:t/>
            </a:r>
            <a:br>
              <a:rPr lang="en-US" b="1" dirty="0" smtClean="0"/>
            </a:br>
            <a:r>
              <a:rPr lang="en-US" sz="3600" b="1" dirty="0" smtClean="0"/>
              <a:t>Community Paramedic Services</a:t>
            </a:r>
            <a:endParaRPr lang="en-US" dirty="0"/>
          </a:p>
        </p:txBody>
      </p:sp>
      <p:sp>
        <p:nvSpPr>
          <p:cNvPr id="5" name="Subtitle 4"/>
          <p:cNvSpPr>
            <a:spLocks noGrp="1"/>
          </p:cNvSpPr>
          <p:nvPr>
            <p:ph type="subTitle" sz="quarter" idx="1"/>
          </p:nvPr>
        </p:nvSpPr>
        <p:spPr>
          <a:xfrm>
            <a:off x="2362200" y="2743200"/>
            <a:ext cx="6400800" cy="3657600"/>
          </a:xfrm>
        </p:spPr>
        <p:txBody>
          <a:bodyPr/>
          <a:lstStyle/>
          <a:p>
            <a:pPr algn="ctr"/>
            <a:r>
              <a:rPr lang="en-US" dirty="0" smtClean="0"/>
              <a:t>What Comes Next ?</a:t>
            </a:r>
          </a:p>
          <a:p>
            <a:pPr algn="ctr"/>
            <a:r>
              <a:rPr lang="en-US" dirty="0" smtClean="0"/>
              <a:t>We don’t know what we don’t know</a:t>
            </a:r>
          </a:p>
          <a:p>
            <a:pPr algn="ctr"/>
            <a:r>
              <a:rPr lang="en-US" dirty="0" smtClean="0"/>
              <a:t>But if we prepare now</a:t>
            </a:r>
          </a:p>
          <a:p>
            <a:pPr algn="ctr"/>
            <a:r>
              <a:rPr lang="en-US" dirty="0" smtClean="0"/>
              <a:t> We will be better positioned to move forward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8001000" cy="914400"/>
          </a:xfrm>
        </p:spPr>
        <p:txBody>
          <a:bodyPr/>
          <a:lstStyle/>
          <a:p>
            <a:pPr algn="ctr"/>
            <a:r>
              <a:rPr lang="en-US" dirty="0" smtClean="0">
                <a:solidFill>
                  <a:srgbClr val="FFC000"/>
                </a:solidFill>
              </a:rPr>
              <a:t>Conclusion</a:t>
            </a:r>
            <a:endParaRPr lang="en-US" dirty="0">
              <a:solidFill>
                <a:srgbClr val="FFC000"/>
              </a:solidFill>
            </a:endParaRPr>
          </a:p>
        </p:txBody>
      </p:sp>
      <p:sp>
        <p:nvSpPr>
          <p:cNvPr id="3" name="Content Placeholder 2"/>
          <p:cNvSpPr>
            <a:spLocks noGrp="1"/>
          </p:cNvSpPr>
          <p:nvPr>
            <p:ph sz="half" idx="1"/>
          </p:nvPr>
        </p:nvSpPr>
        <p:spPr>
          <a:xfrm>
            <a:off x="1143000" y="990600"/>
            <a:ext cx="5361040" cy="5791199"/>
          </a:xfrm>
        </p:spPr>
        <p:txBody>
          <a:bodyPr>
            <a:normAutofit fontScale="92500" lnSpcReduction="20000"/>
          </a:bodyPr>
          <a:lstStyle/>
          <a:p>
            <a:pPr>
              <a:buFont typeface="Wingdings" pitchFamily="2" charset="2"/>
              <a:buChar char="§"/>
            </a:pPr>
            <a:r>
              <a:rPr lang="en-US" dirty="0"/>
              <a:t>The next decade will be </a:t>
            </a:r>
            <a:r>
              <a:rPr lang="en-US" dirty="0" smtClean="0"/>
              <a:t>turbulent for all EMS agencies – Huge Changes that will effect us all</a:t>
            </a:r>
          </a:p>
          <a:p>
            <a:pPr>
              <a:buFont typeface="Wingdings" pitchFamily="2" charset="2"/>
              <a:buChar char="§"/>
            </a:pPr>
            <a:endParaRPr lang="en-US" dirty="0" smtClean="0"/>
          </a:p>
          <a:p>
            <a:pPr>
              <a:buFont typeface="Wingdings" pitchFamily="2" charset="2"/>
              <a:buChar char="§"/>
            </a:pPr>
            <a:r>
              <a:rPr lang="en-US" dirty="0"/>
              <a:t>There </a:t>
            </a:r>
            <a:r>
              <a:rPr lang="en-US" dirty="0" smtClean="0"/>
              <a:t>will </a:t>
            </a:r>
            <a:r>
              <a:rPr lang="en-US" dirty="0"/>
              <a:t>be </a:t>
            </a:r>
            <a:r>
              <a:rPr lang="en-US" dirty="0" smtClean="0"/>
              <a:t>opportunities to </a:t>
            </a:r>
            <a:r>
              <a:rPr lang="en-US" dirty="0"/>
              <a:t>help </a:t>
            </a:r>
            <a:r>
              <a:rPr lang="en-US" dirty="0" smtClean="0"/>
              <a:t>                                  shape </a:t>
            </a:r>
            <a:r>
              <a:rPr lang="en-US" dirty="0"/>
              <a:t>EMS for the next generation</a:t>
            </a:r>
          </a:p>
          <a:p>
            <a:pPr lvl="1">
              <a:buFont typeface="Courier New" pitchFamily="49" charset="0"/>
              <a:buChar char="o"/>
            </a:pPr>
            <a:r>
              <a:rPr lang="en-US" dirty="0" smtClean="0"/>
              <a:t>New roles and responsibilities</a:t>
            </a:r>
          </a:p>
          <a:p>
            <a:pPr lvl="1">
              <a:buFont typeface="Courier New" pitchFamily="49" charset="0"/>
              <a:buChar char="o"/>
            </a:pPr>
            <a:r>
              <a:rPr lang="en-US" dirty="0" smtClean="0"/>
              <a:t>Increased </a:t>
            </a:r>
            <a:r>
              <a:rPr lang="en-US" dirty="0"/>
              <a:t>integration into community </a:t>
            </a:r>
            <a:r>
              <a:rPr lang="en-US" dirty="0" smtClean="0"/>
              <a:t>                                     and </a:t>
            </a:r>
            <a:r>
              <a:rPr lang="en-US" dirty="0"/>
              <a:t>public health</a:t>
            </a:r>
            <a:endParaRPr lang="en-US" dirty="0" smtClean="0"/>
          </a:p>
          <a:p>
            <a:pPr lvl="1">
              <a:buFont typeface="Courier New" pitchFamily="49" charset="0"/>
              <a:buChar char="o"/>
            </a:pPr>
            <a:r>
              <a:rPr lang="en-US" dirty="0" smtClean="0"/>
              <a:t>Challenges </a:t>
            </a:r>
            <a:r>
              <a:rPr lang="en-US" dirty="0"/>
              <a:t>in </a:t>
            </a:r>
            <a:r>
              <a:rPr lang="en-US" dirty="0" smtClean="0"/>
              <a:t>developing  new reimbursement mechanisms</a:t>
            </a:r>
          </a:p>
          <a:p>
            <a:pPr lvl="1">
              <a:buFont typeface="Courier New" pitchFamily="49" charset="0"/>
              <a:buChar char="o"/>
            </a:pPr>
            <a:endParaRPr lang="en-US" dirty="0" smtClean="0"/>
          </a:p>
          <a:p>
            <a:pPr>
              <a:buFont typeface="Wingdings" pitchFamily="2" charset="2"/>
              <a:buChar char="§"/>
            </a:pPr>
            <a:r>
              <a:rPr lang="en-US" dirty="0"/>
              <a:t>We have a </a:t>
            </a:r>
            <a:r>
              <a:rPr lang="en-US" dirty="0" smtClean="0"/>
              <a:t>choice - try to </a:t>
            </a:r>
            <a:r>
              <a:rPr lang="en-US" dirty="0"/>
              <a:t>maintain </a:t>
            </a:r>
            <a:r>
              <a:rPr lang="en-US" dirty="0" smtClean="0"/>
              <a:t>the status quo - or </a:t>
            </a:r>
            <a:r>
              <a:rPr lang="en-US" dirty="0"/>
              <a:t>help </a:t>
            </a:r>
            <a:r>
              <a:rPr lang="en-US" dirty="0" smtClean="0"/>
              <a:t>drive the changes that will position fire/EMS to provide better care and service to our </a:t>
            </a:r>
            <a:r>
              <a:rPr lang="en-US" dirty="0"/>
              <a:t>communities</a:t>
            </a:r>
          </a:p>
          <a:p>
            <a:pPr marL="137160" indent="0">
              <a:buNone/>
            </a:pPr>
            <a:endParaRPr lang="en-US" dirty="0"/>
          </a:p>
        </p:txBody>
      </p:sp>
      <p:sp>
        <p:nvSpPr>
          <p:cNvPr id="4" name="Content Placeholder 3"/>
          <p:cNvSpPr>
            <a:spLocks noGrp="1"/>
          </p:cNvSpPr>
          <p:nvPr>
            <p:ph sz="half" idx="2"/>
          </p:nvPr>
        </p:nvSpPr>
        <p:spPr>
          <a:xfrm>
            <a:off x="6553200" y="1981200"/>
            <a:ext cx="2209800" cy="4132386"/>
          </a:xfrm>
        </p:spPr>
        <p:txBody>
          <a:bodyPr>
            <a:normAutofit fontScale="92500" lnSpcReduction="20000"/>
          </a:bodyPr>
          <a:lstStyle/>
          <a:p>
            <a:endParaRPr lang="en-US"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4760" y="2667000"/>
            <a:ext cx="2389240" cy="3919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5211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Health Care Reform / ACA</a:t>
            </a:r>
            <a:endParaRPr lang="en-US" dirty="0"/>
          </a:p>
        </p:txBody>
      </p:sp>
      <p:pic>
        <p:nvPicPr>
          <p:cNvPr id="5" name="Content Placeholder 4" descr="Triple Aim 4.jpg"/>
          <p:cNvPicPr>
            <a:picLocks noGrp="1" noChangeAspect="1"/>
          </p:cNvPicPr>
          <p:nvPr>
            <p:ph sz="half" idx="1"/>
          </p:nvPr>
        </p:nvPicPr>
        <p:blipFill>
          <a:blip r:embed="rId3" cstate="print"/>
          <a:stretch>
            <a:fillRect/>
          </a:stretch>
        </p:blipFill>
        <p:spPr>
          <a:xfrm>
            <a:off x="1143000" y="2057400"/>
            <a:ext cx="4001232" cy="3024187"/>
          </a:xfrm>
        </p:spPr>
      </p:pic>
      <p:sp>
        <p:nvSpPr>
          <p:cNvPr id="4" name="Content Placeholder 3"/>
          <p:cNvSpPr>
            <a:spLocks noGrp="1"/>
          </p:cNvSpPr>
          <p:nvPr>
            <p:ph sz="half" idx="2"/>
          </p:nvPr>
        </p:nvSpPr>
        <p:spPr>
          <a:xfrm>
            <a:off x="5181600" y="1600200"/>
            <a:ext cx="3810000" cy="5257800"/>
          </a:xfrm>
        </p:spPr>
        <p:txBody>
          <a:bodyPr/>
          <a:lstStyle/>
          <a:p>
            <a:r>
              <a:rPr lang="en-US" dirty="0" smtClean="0"/>
              <a:t> Provide Safe &amp; Effective  Healthcare to a Larger Population</a:t>
            </a:r>
          </a:p>
          <a:p>
            <a:pPr>
              <a:buNone/>
            </a:pPr>
            <a:endParaRPr lang="en-US" dirty="0" smtClean="0"/>
          </a:p>
          <a:p>
            <a:r>
              <a:rPr lang="en-US" dirty="0" smtClean="0"/>
              <a:t>Provide that Care at a Reduced Cost</a:t>
            </a:r>
          </a:p>
          <a:p>
            <a:pPr>
              <a:buNone/>
            </a:pPr>
            <a:endParaRPr lang="en-US" dirty="0" smtClean="0"/>
          </a:p>
          <a:p>
            <a:r>
              <a:rPr lang="en-US" dirty="0" smtClean="0"/>
              <a:t>Provide the Patients with a Positive Healthcare Experience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Health Care Reform / ACA</a:t>
            </a:r>
            <a:endParaRPr lang="en-US" dirty="0"/>
          </a:p>
        </p:txBody>
      </p:sp>
      <p:pic>
        <p:nvPicPr>
          <p:cNvPr id="5" name="Content Placeholder 4" descr="Triple Aim 4.jpg"/>
          <p:cNvPicPr>
            <a:picLocks noGrp="1" noChangeAspect="1"/>
          </p:cNvPicPr>
          <p:nvPr>
            <p:ph sz="half" idx="1"/>
          </p:nvPr>
        </p:nvPicPr>
        <p:blipFill>
          <a:blip r:embed="rId3" cstate="print"/>
          <a:stretch>
            <a:fillRect/>
          </a:stretch>
        </p:blipFill>
        <p:spPr>
          <a:xfrm>
            <a:off x="1143000" y="2057400"/>
            <a:ext cx="4001232" cy="3024187"/>
          </a:xfrm>
        </p:spPr>
      </p:pic>
      <p:sp>
        <p:nvSpPr>
          <p:cNvPr id="4" name="Content Placeholder 3"/>
          <p:cNvSpPr>
            <a:spLocks noGrp="1"/>
          </p:cNvSpPr>
          <p:nvPr>
            <p:ph sz="half" idx="2"/>
          </p:nvPr>
        </p:nvSpPr>
        <p:spPr>
          <a:xfrm>
            <a:off x="5181600" y="1600200"/>
            <a:ext cx="3810000" cy="5257800"/>
          </a:xfrm>
        </p:spPr>
        <p:txBody>
          <a:bodyPr/>
          <a:lstStyle/>
          <a:p>
            <a:r>
              <a:rPr lang="en-US" dirty="0" smtClean="0"/>
              <a:t> Provide Safe &amp; Effective  Healthcare to a Larger Population</a:t>
            </a:r>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txBox="1">
            <a:spLocks noChangeArrowheads="1"/>
          </p:cNvSpPr>
          <p:nvPr/>
        </p:nvSpPr>
        <p:spPr>
          <a:xfrm>
            <a:off x="1143000" y="0"/>
            <a:ext cx="8001000" cy="1143000"/>
          </a:xfrm>
          <a:prstGeom prst="rect">
            <a:avLst/>
          </a:prstGeom>
        </p:spPr>
        <p:txBody>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buClr>
                <a:srgbClr val="000000"/>
              </a:buClr>
              <a:buFont typeface="Tahoma" pitchFamily="34" charset="0"/>
              <a:buNone/>
              <a:defRPr/>
            </a:pPr>
            <a:r>
              <a:rPr lang="en-US" sz="3200" dirty="0" smtClean="0">
                <a:solidFill>
                  <a:srgbClr val="FFC000"/>
                </a:solidFill>
                <a:cs typeface="Tahoma" pitchFamily="34" charset="0"/>
                <a:sym typeface="Tahoma" pitchFamily="34" charset="0"/>
              </a:rPr>
              <a:t>Health Insurance Coverage in the U.S., 2008</a:t>
            </a:r>
            <a:endParaRPr lang="en-US" sz="3200" dirty="0">
              <a:solidFill>
                <a:srgbClr val="FFC000"/>
              </a:solidFill>
              <a:cs typeface="Tahoma" pitchFamily="34" charset="0"/>
              <a:sym typeface="Tahoma" pitchFamily="34" charset="0"/>
            </a:endParaRPr>
          </a:p>
        </p:txBody>
      </p:sp>
      <p:graphicFrame>
        <p:nvGraphicFramePr>
          <p:cNvPr id="15" name="Object 2"/>
          <p:cNvGraphicFramePr>
            <a:graphicFrameLocks noChangeAspect="1"/>
          </p:cNvGraphicFramePr>
          <p:nvPr/>
        </p:nvGraphicFramePr>
        <p:xfrm>
          <a:off x="685800" y="1066800"/>
          <a:ext cx="7899400" cy="4656138"/>
        </p:xfrm>
        <a:graphic>
          <a:graphicData uri="http://schemas.openxmlformats.org/presentationml/2006/ole">
            <mc:AlternateContent xmlns:mc="http://schemas.openxmlformats.org/markup-compatibility/2006">
              <mc:Choice xmlns:v="urn:schemas-microsoft-com:vml" Requires="v">
                <p:oleObj spid="_x0000_s1038" name="Chart" r:id="rId4" imgW="10591800" imgH="6248400" progId="MSGraph.Chart.8">
                  <p:embed followColorScheme="full"/>
                </p:oleObj>
              </mc:Choice>
              <mc:Fallback>
                <p:oleObj name="Chart" r:id="rId4" imgW="10591800" imgH="6248400" progId="MSGraph.Chart.8">
                  <p:embed followColorScheme="full"/>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066800"/>
                        <a:ext cx="7899400" cy="4656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 Box 5"/>
          <p:cNvSpPr txBox="1">
            <a:spLocks noChangeArrowheads="1"/>
          </p:cNvSpPr>
          <p:nvPr/>
        </p:nvSpPr>
        <p:spPr bwMode="auto">
          <a:xfrm>
            <a:off x="2897188" y="5562600"/>
            <a:ext cx="3387725" cy="460375"/>
          </a:xfrm>
          <a:prstGeom prst="rect">
            <a:avLst/>
          </a:prstGeom>
          <a:noFill/>
          <a:ln w="9525">
            <a:noFill/>
            <a:miter lim="800000"/>
            <a:headEnd/>
            <a:tailEnd/>
          </a:ln>
        </p:spPr>
        <p:txBody>
          <a:bodyPr wrap="none">
            <a:spAutoFit/>
          </a:bodyPr>
          <a:lstStyle/>
          <a:p>
            <a:pPr algn="ctr">
              <a:buFont typeface="Tahoma" pitchFamily="34" charset="0"/>
              <a:buNone/>
            </a:pPr>
            <a:r>
              <a:rPr lang="en-US" sz="2400" b="1" dirty="0">
                <a:solidFill>
                  <a:srgbClr val="000000"/>
                </a:solidFill>
                <a:latin typeface="Tahoma" pitchFamily="34" charset="0"/>
                <a:cs typeface="Tahoma" pitchFamily="34" charset="0"/>
                <a:sym typeface="Tahoma" pitchFamily="34" charset="0"/>
              </a:rPr>
              <a:t>Total = 300.5 million</a:t>
            </a:r>
          </a:p>
        </p:txBody>
      </p:sp>
      <p:pic>
        <p:nvPicPr>
          <p:cNvPr id="17" name="Picture 6" descr="kfflogo-color1"/>
          <p:cNvPicPr>
            <a:picLocks noChangeAspect="1" noChangeArrowheads="1"/>
          </p:cNvPicPr>
          <p:nvPr/>
        </p:nvPicPr>
        <p:blipFill>
          <a:blip r:embed="rId6" cstate="print"/>
          <a:srcRect/>
          <a:stretch>
            <a:fillRect/>
          </a:stretch>
        </p:blipFill>
        <p:spPr bwMode="auto">
          <a:xfrm>
            <a:off x="8615363" y="6337300"/>
            <a:ext cx="457200" cy="458788"/>
          </a:xfrm>
          <a:prstGeom prst="rect">
            <a:avLst/>
          </a:prstGeom>
          <a:noFill/>
          <a:ln w="9525">
            <a:noFill/>
            <a:miter lim="800000"/>
            <a:headEnd/>
            <a:tailEnd/>
          </a:ln>
        </p:spPr>
      </p:pic>
      <p:sp>
        <p:nvSpPr>
          <p:cNvPr id="18" name="Rectangle 17"/>
          <p:cNvSpPr/>
          <p:nvPr/>
        </p:nvSpPr>
        <p:spPr>
          <a:xfrm>
            <a:off x="76200" y="6190756"/>
            <a:ext cx="8153400" cy="600164"/>
          </a:xfrm>
          <a:prstGeom prst="rect">
            <a:avLst/>
          </a:prstGeom>
        </p:spPr>
        <p:txBody>
          <a:bodyPr wrap="square">
            <a:spAutoFit/>
          </a:bodyPr>
          <a:lstStyle/>
          <a:p>
            <a:pPr>
              <a:buFont typeface="Tahoma" pitchFamily="34" charset="0"/>
              <a:buNone/>
            </a:pPr>
            <a:r>
              <a:rPr lang="en-US" sz="1100" dirty="0">
                <a:solidFill>
                  <a:srgbClr val="000000"/>
                </a:solidFill>
                <a:latin typeface="Tahoma" pitchFamily="34" charset="0"/>
                <a:cs typeface="Tahoma" pitchFamily="34" charset="0"/>
                <a:sym typeface="Tahoma" pitchFamily="34" charset="0"/>
              </a:rPr>
              <a:t>NOTE: Includes those over age 65. Medicaid/Other Public includes Medicaid, SCHIP, other state programs, and military-related coverage. Those enrolled in both Medicare and Medicaid (1.9% of total population) are shown as Medicare beneficiaries.                                                                                                                                          SOURCE: Kaiser Commission on Medicaid and the Uninsured/Urban Institute analysis of March 2009 CPS</a:t>
            </a:r>
          </a:p>
        </p:txBody>
      </p:sp>
    </p:spTree>
    <p:extLst>
      <p:ext uri="{BB962C8B-B14F-4D97-AF65-F5344CB8AC3E}">
        <p14:creationId xmlns:p14="http://schemas.microsoft.com/office/powerpoint/2010/main" val="3053340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8001000" cy="1447800"/>
          </a:xfrm>
        </p:spPr>
        <p:txBody>
          <a:bodyPr>
            <a:normAutofit/>
          </a:bodyPr>
          <a:lstStyle/>
          <a:p>
            <a:pPr algn="ctr"/>
            <a:r>
              <a:rPr lang="en-US" sz="4200" dirty="0" smtClean="0">
                <a:solidFill>
                  <a:srgbClr val="FFC000"/>
                </a:solidFill>
                <a:effectLst/>
              </a:rPr>
              <a:t>PPACA Goals &amp; Objectives</a:t>
            </a:r>
            <a:r>
              <a:rPr lang="en-US" dirty="0">
                <a:effectLst/>
              </a:rPr>
              <a:t/>
            </a:r>
            <a:br>
              <a:rPr lang="en-US" dirty="0">
                <a:effectLst/>
              </a:rPr>
            </a:br>
            <a:endParaRPr lang="en-US" dirty="0"/>
          </a:p>
        </p:txBody>
      </p:sp>
      <p:sp>
        <p:nvSpPr>
          <p:cNvPr id="3" name="Content Placeholder 2"/>
          <p:cNvSpPr>
            <a:spLocks noGrp="1"/>
          </p:cNvSpPr>
          <p:nvPr>
            <p:ph idx="1"/>
          </p:nvPr>
        </p:nvSpPr>
        <p:spPr>
          <a:xfrm>
            <a:off x="1371600" y="1066800"/>
            <a:ext cx="7696200" cy="4800600"/>
          </a:xfrm>
        </p:spPr>
        <p:txBody>
          <a:bodyPr>
            <a:normAutofit/>
          </a:bodyPr>
          <a:lstStyle/>
          <a:p>
            <a:pPr lvl="0">
              <a:buFont typeface="Wingdings" pitchFamily="2" charset="2"/>
              <a:buChar char="§"/>
            </a:pPr>
            <a:r>
              <a:rPr lang="en-US" sz="2900" dirty="0" smtClean="0"/>
              <a:t>The Affordable Care Act reduces the number of Americans without health insurance:</a:t>
            </a:r>
          </a:p>
          <a:p>
            <a:pPr lvl="0">
              <a:buFont typeface="Wingdings" pitchFamily="2" charset="2"/>
              <a:buChar char="§"/>
            </a:pPr>
            <a:endParaRPr lang="en-US" sz="2900" dirty="0"/>
          </a:p>
          <a:p>
            <a:pPr marL="137160" lvl="0" indent="0">
              <a:buNone/>
            </a:pPr>
            <a:endParaRPr lang="en-US" dirty="0"/>
          </a:p>
        </p:txBody>
      </p:sp>
      <p:pic>
        <p:nvPicPr>
          <p:cNvPr id="4" name="Content Placeholder 3"/>
          <p:cNvPicPr>
            <a:picLocks noChangeAspect="1" noChangeArrowheads="1"/>
          </p:cNvPicPr>
          <p:nvPr/>
        </p:nvPicPr>
        <p:blipFill>
          <a:blip r:embed="rId3" cstate="print">
            <a:extLst>
              <a:ext uri="{28A0092B-C50C-407E-A947-70E740481C1C}">
                <a14:useLocalDpi xmlns:a14="http://schemas.microsoft.com/office/drawing/2010/main" val="0"/>
              </a:ext>
            </a:extLst>
          </a:blip>
          <a:srcRect l="34229" t="22472" r="15240" b="13559"/>
          <a:stretch>
            <a:fillRect/>
          </a:stretch>
        </p:blipFill>
        <p:spPr bwMode="auto">
          <a:xfrm>
            <a:off x="1955922" y="2133600"/>
            <a:ext cx="652755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857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Health Care Reform / ACA</a:t>
            </a:r>
            <a:endParaRPr lang="en-US" dirty="0"/>
          </a:p>
        </p:txBody>
      </p:sp>
      <p:pic>
        <p:nvPicPr>
          <p:cNvPr id="5" name="Content Placeholder 4" descr="Triple Aim 4.jpg"/>
          <p:cNvPicPr>
            <a:picLocks noGrp="1" noChangeAspect="1"/>
          </p:cNvPicPr>
          <p:nvPr>
            <p:ph sz="half" idx="1"/>
          </p:nvPr>
        </p:nvPicPr>
        <p:blipFill>
          <a:blip r:embed="rId3" cstate="print"/>
          <a:stretch>
            <a:fillRect/>
          </a:stretch>
        </p:blipFill>
        <p:spPr>
          <a:xfrm>
            <a:off x="1143000" y="2057400"/>
            <a:ext cx="4001232" cy="3024187"/>
          </a:xfrm>
        </p:spPr>
      </p:pic>
      <p:sp>
        <p:nvSpPr>
          <p:cNvPr id="4" name="Content Placeholder 3"/>
          <p:cNvSpPr>
            <a:spLocks noGrp="1"/>
          </p:cNvSpPr>
          <p:nvPr>
            <p:ph sz="half" idx="2"/>
          </p:nvPr>
        </p:nvSpPr>
        <p:spPr>
          <a:xfrm>
            <a:off x="5181600" y="1600200"/>
            <a:ext cx="3810000" cy="5257800"/>
          </a:xfrm>
        </p:spPr>
        <p:txBody>
          <a:bodyPr/>
          <a:lstStyle/>
          <a:p>
            <a:endParaRPr lang="en-US" dirty="0" smtClean="0"/>
          </a:p>
          <a:p>
            <a:pPr>
              <a:buNone/>
            </a:pPr>
            <a:endParaRPr lang="en-US" dirty="0" smtClean="0"/>
          </a:p>
          <a:p>
            <a:r>
              <a:rPr lang="en-US" dirty="0" smtClean="0"/>
              <a:t>Provide that Care at a Reduced Cost</a:t>
            </a:r>
          </a:p>
          <a:p>
            <a:pPr>
              <a:buNone/>
            </a:pP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Medicare Leads….. </a:t>
            </a:r>
            <a:br>
              <a:rPr lang="en-US" dirty="0" smtClean="0"/>
            </a:br>
            <a:r>
              <a:rPr lang="en-US" sz="4000" dirty="0" smtClean="0"/>
              <a:t>                    The Others Will Follow</a:t>
            </a:r>
            <a:endParaRPr lang="en-US" sz="4000" dirty="0"/>
          </a:p>
        </p:txBody>
      </p:sp>
      <p:pic>
        <p:nvPicPr>
          <p:cNvPr id="8" name="Content Placeholder 7" descr="Health Ins Logos.png"/>
          <p:cNvPicPr>
            <a:picLocks noGrp="1" noChangeAspect="1"/>
          </p:cNvPicPr>
          <p:nvPr>
            <p:ph sz="half" idx="2"/>
          </p:nvPr>
        </p:nvPicPr>
        <p:blipFill>
          <a:blip r:embed="rId3" cstate="print"/>
          <a:stretch>
            <a:fillRect/>
          </a:stretch>
        </p:blipFill>
        <p:spPr>
          <a:xfrm>
            <a:off x="4100773" y="2057400"/>
            <a:ext cx="5043227" cy="4495800"/>
          </a:xfrm>
        </p:spPr>
      </p:pic>
      <p:pic>
        <p:nvPicPr>
          <p:cNvPr id="7" name="Content Placeholder 6" descr="Medicare Logo.png"/>
          <p:cNvPicPr>
            <a:picLocks noGrp="1" noChangeAspect="1"/>
          </p:cNvPicPr>
          <p:nvPr>
            <p:ph sz="half" idx="1"/>
          </p:nvPr>
        </p:nvPicPr>
        <p:blipFill>
          <a:blip r:embed="rId4" cstate="print"/>
          <a:stretch>
            <a:fillRect/>
          </a:stretch>
        </p:blipFill>
        <p:spPr>
          <a:xfrm>
            <a:off x="1295400" y="2895600"/>
            <a:ext cx="2641600" cy="19812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ock And Key">
  <a:themeElements>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fontScheme name="Lock And Ke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09684CF770F445906F449B09162949" ma:contentTypeVersion="0" ma:contentTypeDescription="Create a new document." ma:contentTypeScope="" ma:versionID="fa70d507b53ce7fa26bdb9c76677a903">
  <xsd:schema xmlns:xsd="http://www.w3.org/2001/XMLSchema" xmlns:xs="http://www.w3.org/2001/XMLSchema" xmlns:p="http://schemas.microsoft.com/office/2006/metadata/properties" targetNamespace="http://schemas.microsoft.com/office/2006/metadata/properties" ma:root="true" ma:fieldsID="bee05734162b9d3ce0e61abe7349d46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66FC223-A2C7-4479-B9DE-B128A453C507}"/>
</file>

<file path=customXml/itemProps2.xml><?xml version="1.0" encoding="utf-8"?>
<ds:datastoreItem xmlns:ds="http://schemas.openxmlformats.org/officeDocument/2006/customXml" ds:itemID="{3F407C07-4E24-42F3-B127-1D5C0910C82C}"/>
</file>

<file path=customXml/itemProps3.xml><?xml version="1.0" encoding="utf-8"?>
<ds:datastoreItem xmlns:ds="http://schemas.openxmlformats.org/officeDocument/2006/customXml" ds:itemID="{0D5E06EE-53FE-4A4C-AF56-D68BA7058B15}"/>
</file>

<file path=docProps/app.xml><?xml version="1.0" encoding="utf-8"?>
<Properties xmlns="http://schemas.openxmlformats.org/officeDocument/2006/extended-properties" xmlns:vt="http://schemas.openxmlformats.org/officeDocument/2006/docPropsVTypes">
  <Template>C:\Program Files\Microsoft Office\Templates\Presentation Designs\Lock And Key.pot</Template>
  <TotalTime>4387</TotalTime>
  <Words>4591</Words>
  <Application>Microsoft Office PowerPoint</Application>
  <PresentationFormat>On-screen Show (4:3)</PresentationFormat>
  <Paragraphs>472</Paragraphs>
  <Slides>38</Slides>
  <Notes>37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6" baseType="lpstr">
      <vt:lpstr>ＭＳ Ｐゴシック</vt:lpstr>
      <vt:lpstr>Courier New</vt:lpstr>
      <vt:lpstr>Symbol</vt:lpstr>
      <vt:lpstr>Tahoma</vt:lpstr>
      <vt:lpstr>Times New Roman</vt:lpstr>
      <vt:lpstr>Wingdings</vt:lpstr>
      <vt:lpstr>Lock And Key</vt:lpstr>
      <vt:lpstr>Chart</vt:lpstr>
      <vt:lpstr>Pierce County Fire &amp; Rescue Mobile Integrated Health Care and Community Paramedic Services</vt:lpstr>
      <vt:lpstr>Our Mission</vt:lpstr>
      <vt:lpstr>Pinnacle EMS Leadership Conf.</vt:lpstr>
      <vt:lpstr>Health Care Reform / ACA</vt:lpstr>
      <vt:lpstr>Health Care Reform / ACA</vt:lpstr>
      <vt:lpstr>PowerPoint Presentation</vt:lpstr>
      <vt:lpstr>PPACA Goals &amp; Objectives </vt:lpstr>
      <vt:lpstr>Health Care Reform / ACA</vt:lpstr>
      <vt:lpstr>Where Medicare Leads…..                      The Others Will Follow</vt:lpstr>
      <vt:lpstr>Health Care Reform / ACA</vt:lpstr>
      <vt:lpstr>The Development of  Accountable Care Organizations</vt:lpstr>
      <vt:lpstr>Accountable Care Organizations</vt:lpstr>
      <vt:lpstr>Who Will Become the ACOs </vt:lpstr>
      <vt:lpstr>A Major Change in How We Pay for Health Care :</vt:lpstr>
      <vt:lpstr>A Major Change in How We Pay for Health Care :</vt:lpstr>
      <vt:lpstr>Accountable Care Organizations</vt:lpstr>
      <vt:lpstr>Accountable Care Organizations</vt:lpstr>
      <vt:lpstr>Accountable Care Organizations</vt:lpstr>
      <vt:lpstr>EMS will continue to be the :</vt:lpstr>
      <vt:lpstr>Mobile Integrated Health Care Services Utilizing Community Paramedics</vt:lpstr>
      <vt:lpstr>Mobile Integrated Health Care Services and  Community Paramedics</vt:lpstr>
      <vt:lpstr>The ACOs Have Options</vt:lpstr>
      <vt:lpstr>The Fire Service Options</vt:lpstr>
      <vt:lpstr>The Fire Service Options:</vt:lpstr>
      <vt:lpstr>The Fire Service Options:</vt:lpstr>
      <vt:lpstr>The Fire Service Options:</vt:lpstr>
      <vt:lpstr>The Fire Service Options:</vt:lpstr>
      <vt:lpstr>ACA &amp; EMS in the Future</vt:lpstr>
      <vt:lpstr>The Fire Service Action Items 0-24 Months</vt:lpstr>
      <vt:lpstr>The Fire Service Action Items 0-24 Months</vt:lpstr>
      <vt:lpstr>The Fire Service Action Items 0-24 Months</vt:lpstr>
      <vt:lpstr>The Fire Service Action Items 0-24 Months</vt:lpstr>
      <vt:lpstr>The Fire Service Action Items 0-24 Months</vt:lpstr>
      <vt:lpstr>The Fire Service Action Items 0-24 Months</vt:lpstr>
      <vt:lpstr>The Fire Service Action Items 0-24 Months</vt:lpstr>
      <vt:lpstr>The Fire Service Action Items 0-24 Months</vt:lpstr>
      <vt:lpstr>Pierce County Fire Service Mobile Integrated Health Care  and Community Paramedic Services</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SERVICE Going Above and beyond</dc:title>
  <dc:creator>Owner</dc:creator>
  <cp:lastModifiedBy>Denise Menge</cp:lastModifiedBy>
  <cp:revision>48</cp:revision>
  <cp:lastPrinted>1601-01-01T00:00:00Z</cp:lastPrinted>
  <dcterms:created xsi:type="dcterms:W3CDTF">2013-09-19T13:41:05Z</dcterms:created>
  <dcterms:modified xsi:type="dcterms:W3CDTF">2013-10-04T14:58:06Z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0x0101009709684CF770F445906F449B09162949</vt:lpwstr>
  </property>
</Properties>
</file>